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0" r:id="rId2"/>
    <p:sldId id="256" r:id="rId3"/>
    <p:sldId id="334" r:id="rId4"/>
    <p:sldId id="337" r:id="rId5"/>
    <p:sldId id="258" r:id="rId6"/>
    <p:sldId id="332" r:id="rId7"/>
    <p:sldId id="347" r:id="rId8"/>
    <p:sldId id="257" r:id="rId9"/>
    <p:sldId id="378" r:id="rId10"/>
    <p:sldId id="368" r:id="rId11"/>
    <p:sldId id="357" r:id="rId12"/>
    <p:sldId id="358" r:id="rId13"/>
    <p:sldId id="367" r:id="rId14"/>
    <p:sldId id="350" r:id="rId15"/>
    <p:sldId id="369" r:id="rId16"/>
    <p:sldId id="364" r:id="rId17"/>
    <p:sldId id="335" r:id="rId18"/>
    <p:sldId id="363" r:id="rId19"/>
    <p:sldId id="372" r:id="rId20"/>
    <p:sldId id="37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4F754-0170-B82C-B840-C50C4021D9DC}" name="Vasilis Liakopoulos" initials="VL" userId="S::vliakop@grnet.gr::916582e7-8553-4cc7-9d03-cbaa0a1e6e96" providerId="AD"/>
  <p188:author id="{37C26ED7-DD3A-0B73-5CAE-008EF1FE2A9B}" name="Georgia Theodoridou" initials="GT" userId="S::gtheodoridou@grnet.gr::a827f3e9-44e1-4dd0-bea6-639a19b5c6b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alouta" initials="AM" lastIdx="2" clrIdx="0">
    <p:extLst>
      <p:ext uri="{19B8F6BF-5375-455C-9EA6-DF929625EA0E}">
        <p15:presenceInfo xmlns:p15="http://schemas.microsoft.com/office/powerpoint/2012/main" userId="S-1-5-21-1801674531-838170752-682003330-8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21"/>
    <a:srgbClr val="FFAB40"/>
    <a:srgbClr val="142C3F"/>
    <a:srgbClr val="1488BC"/>
    <a:srgbClr val="15387B"/>
    <a:srgbClr val="0B4F9F"/>
    <a:srgbClr val="DA8D01"/>
    <a:srgbClr val="989897"/>
    <a:srgbClr val="5FBEEC"/>
    <a:srgbClr val="66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Πλήθος πιστοποιήσεων ανά έτος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433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426</c:v>
                </c:pt>
                <c:pt idx="1">
                  <c:v>3551</c:v>
                </c:pt>
                <c:pt idx="2">
                  <c:v>6180</c:v>
                </c:pt>
                <c:pt idx="3">
                  <c:v>3219</c:v>
                </c:pt>
                <c:pt idx="4">
                  <c:v>3601</c:v>
                </c:pt>
                <c:pt idx="5">
                  <c:v>3169</c:v>
                </c:pt>
                <c:pt idx="6">
                  <c:v>3195</c:v>
                </c:pt>
                <c:pt idx="7">
                  <c:v>3225</c:v>
                </c:pt>
                <c:pt idx="8">
                  <c:v>2547</c:v>
                </c:pt>
                <c:pt idx="9">
                  <c:v>3598</c:v>
                </c:pt>
                <c:pt idx="10">
                  <c:v>3273</c:v>
                </c:pt>
                <c:pt idx="11">
                  <c:v>3177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9-4A02-BB4D-86EFDAF688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7"/>
        <c:axId val="2092251504"/>
        <c:axId val="2090172352"/>
      </c:barChart>
      <c:catAx>
        <c:axId val="209225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72352"/>
        <c:crosses val="autoZero"/>
        <c:auto val="1"/>
        <c:lblAlgn val="ctr"/>
        <c:lblOffset val="100"/>
        <c:noMultiLvlLbl val="0"/>
      </c:catAx>
      <c:valAx>
        <c:axId val="20901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25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Αντιστοιχισμένες</a:t>
            </a:r>
            <a:r>
              <a:rPr lang="el-GR" baseline="0"/>
              <a:t> θέσεις ΠΑ </a:t>
            </a:r>
            <a:r>
              <a:rPr lang="el-GR"/>
              <a:t>ανά έτος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433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7660</c:v>
                </c:pt>
                <c:pt idx="1">
                  <c:v>24387</c:v>
                </c:pt>
                <c:pt idx="2">
                  <c:v>17249</c:v>
                </c:pt>
                <c:pt idx="3">
                  <c:v>15520</c:v>
                </c:pt>
                <c:pt idx="4">
                  <c:v>15863</c:v>
                </c:pt>
                <c:pt idx="5">
                  <c:v>16610</c:v>
                </c:pt>
                <c:pt idx="6">
                  <c:v>16688</c:v>
                </c:pt>
                <c:pt idx="7">
                  <c:v>12574</c:v>
                </c:pt>
                <c:pt idx="8">
                  <c:v>15171</c:v>
                </c:pt>
                <c:pt idx="9">
                  <c:v>17089</c:v>
                </c:pt>
                <c:pt idx="10">
                  <c:v>14507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6-4714-80F0-C2189CE82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2092251504"/>
        <c:axId val="2090172352"/>
      </c:barChart>
      <c:catAx>
        <c:axId val="209225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72352"/>
        <c:crosses val="autoZero"/>
        <c:auto val="1"/>
        <c:lblAlgn val="ctr"/>
        <c:lblOffset val="100"/>
        <c:noMultiLvlLbl val="0"/>
      </c:catAx>
      <c:valAx>
        <c:axId val="20901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25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1F7D4-C051-473B-A319-CF4092F6E5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BE5947-CE0C-418B-A6E3-C1541EDEF281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sz="1800"/>
            <a:t>Φορείς Υποδοχής (Ιδιωτικοί &amp; Δημόσιοι Φορείς, ΜΚΟ, Άλλο)</a:t>
          </a:r>
        </a:p>
        <a:p>
          <a:r>
            <a:rPr lang="el-GR" sz="1400">
              <a:sym typeface="Symbol" panose="05050102010706020507" pitchFamily="18" charset="2"/>
            </a:rPr>
            <a:t> </a:t>
          </a:r>
          <a:r>
            <a:rPr lang="el-GR" sz="1400"/>
            <a:t>Καταχώριση θέσεων Π</a:t>
          </a:r>
          <a:r>
            <a:rPr lang="en-US" sz="1400"/>
            <a:t>A</a:t>
          </a:r>
          <a:endParaRPr lang="el-GR" sz="1400"/>
        </a:p>
        <a:p>
          <a:r>
            <a:rPr lang="el-GR" sz="1400">
              <a:sym typeface="Symbol" panose="05050102010706020507" pitchFamily="18" charset="2"/>
            </a:rPr>
            <a:t> </a:t>
          </a:r>
          <a:r>
            <a:rPr lang="el-GR" sz="1400"/>
            <a:t>Παρακολούθηση δεσμευμένων θέσεων ΠΑ</a:t>
          </a:r>
          <a:endParaRPr lang="en-US" sz="1400"/>
        </a:p>
      </dgm:t>
    </dgm:pt>
    <dgm:pt modelId="{B604CC0B-E1E5-415A-8A2E-65EE45E382AC}" type="parTrans" cxnId="{D84761CD-106D-462D-A059-85C9219F48FF}">
      <dgm:prSet/>
      <dgm:spPr/>
      <dgm:t>
        <a:bodyPr/>
        <a:lstStyle/>
        <a:p>
          <a:endParaRPr lang="en-US"/>
        </a:p>
      </dgm:t>
    </dgm:pt>
    <dgm:pt modelId="{535D54EB-D77F-4825-BAC5-7B5AF91AC1B7}" type="sibTrans" cxnId="{D84761CD-106D-462D-A059-85C9219F48FF}">
      <dgm:prSet/>
      <dgm:spPr/>
      <dgm:t>
        <a:bodyPr/>
        <a:lstStyle/>
        <a:p>
          <a:endParaRPr lang="en-US"/>
        </a:p>
      </dgm:t>
    </dgm:pt>
    <dgm:pt modelId="{22ED56E5-991A-47AF-B9DD-F7C3757F3675}">
      <dgm:prSet phldrT="[Text]" custT="1"/>
      <dgm:spPr>
        <a:solidFill>
          <a:srgbClr val="3E4E6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sz="1800"/>
            <a:t>Φοιτητές (Ενεργοί προπτυχιακοί φοιτητές, δικαιούχοι ΠΑ)</a:t>
          </a:r>
        </a:p>
        <a:p>
          <a:r>
            <a:rPr lang="el-GR" sz="1400">
              <a:sym typeface="Symbol" panose="05050102010706020507" pitchFamily="18" charset="2"/>
            </a:rPr>
            <a:t> Αναζήτηση των διαθέσιμων θέσεων ΠΑ για το τμήμα τους</a:t>
          </a:r>
          <a:endParaRPr lang="en-US" sz="1400">
            <a:sym typeface="Symbol" panose="05050102010706020507" pitchFamily="18" charset="2"/>
          </a:endParaRPr>
        </a:p>
      </dgm:t>
    </dgm:pt>
    <dgm:pt modelId="{4B917D4B-847D-4BB4-9419-2776603AA5D1}" type="parTrans" cxnId="{89B3A7C7-D99A-40A6-AE02-AED0E4B7EE3E}">
      <dgm:prSet/>
      <dgm:spPr/>
      <dgm:t>
        <a:bodyPr/>
        <a:lstStyle/>
        <a:p>
          <a:endParaRPr lang="en-US"/>
        </a:p>
      </dgm:t>
    </dgm:pt>
    <dgm:pt modelId="{E82EBEB6-3FED-49CD-8315-43219B6A6326}" type="sibTrans" cxnId="{89B3A7C7-D99A-40A6-AE02-AED0E4B7EE3E}">
      <dgm:prSet/>
      <dgm:spPr/>
      <dgm:t>
        <a:bodyPr/>
        <a:lstStyle/>
        <a:p>
          <a:endParaRPr lang="en-US"/>
        </a:p>
      </dgm:t>
    </dgm:pt>
    <dgm:pt modelId="{39F6D969-B393-4362-837D-864116B14408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sz="1800"/>
            <a:t>Γραφεία Πρακτικής Άσκησης (ιδρυματικά ή τμηματικά)</a:t>
          </a:r>
        </a:p>
        <a:p>
          <a:r>
            <a:rPr lang="el-GR" sz="1400">
              <a:sym typeface="Symbol" panose="05050102010706020507" pitchFamily="18" charset="2"/>
            </a:rPr>
            <a:t> </a:t>
          </a:r>
          <a:r>
            <a:rPr lang="el-GR" sz="1400"/>
            <a:t>Αναζήτηση ,δέσμευση και αντιστοίχιση διαθέσιμων θέσεων ΠΑ με φοιτητές</a:t>
          </a:r>
        </a:p>
        <a:p>
          <a:r>
            <a:rPr lang="el-GR" sz="1400">
              <a:sym typeface="Symbol" panose="05050102010706020507" pitchFamily="18" charset="2"/>
            </a:rPr>
            <a:t> </a:t>
          </a:r>
          <a:r>
            <a:rPr lang="el-GR" sz="1400"/>
            <a:t>Επιβεβαίωση ολοκλήρωσης της ΠΑ</a:t>
          </a:r>
        </a:p>
      </dgm:t>
    </dgm:pt>
    <dgm:pt modelId="{0653897E-FFE6-43CD-971F-0AF608B373FD}" type="parTrans" cxnId="{2CD5A97E-7D9C-4AFE-9250-796121F7B6D4}">
      <dgm:prSet/>
      <dgm:spPr/>
      <dgm:t>
        <a:bodyPr/>
        <a:lstStyle/>
        <a:p>
          <a:endParaRPr lang="en-US"/>
        </a:p>
      </dgm:t>
    </dgm:pt>
    <dgm:pt modelId="{56B634A8-9612-4026-85A0-F72FDCED19CC}" type="sibTrans" cxnId="{2CD5A97E-7D9C-4AFE-9250-796121F7B6D4}">
      <dgm:prSet/>
      <dgm:spPr/>
      <dgm:t>
        <a:bodyPr/>
        <a:lstStyle/>
        <a:p>
          <a:endParaRPr lang="en-US"/>
        </a:p>
      </dgm:t>
    </dgm:pt>
    <dgm:pt modelId="{07C226B8-8CD0-4B28-ADBA-29C4EFF19EF1}" type="pres">
      <dgm:prSet presAssocID="{5791F7D4-C051-473B-A319-CF4092F6E5CC}" presName="Name0" presStyleCnt="0">
        <dgm:presLayoutVars>
          <dgm:chMax val="7"/>
          <dgm:chPref val="7"/>
          <dgm:dir/>
        </dgm:presLayoutVars>
      </dgm:prSet>
      <dgm:spPr/>
    </dgm:pt>
    <dgm:pt modelId="{9C8A3F8A-E763-45B6-AEB0-41C22380D430}" type="pres">
      <dgm:prSet presAssocID="{5791F7D4-C051-473B-A319-CF4092F6E5CC}" presName="Name1" presStyleCnt="0"/>
      <dgm:spPr/>
    </dgm:pt>
    <dgm:pt modelId="{BB98468A-1CB8-484B-A408-843C2532214E}" type="pres">
      <dgm:prSet presAssocID="{5791F7D4-C051-473B-A319-CF4092F6E5CC}" presName="cycle" presStyleCnt="0"/>
      <dgm:spPr/>
    </dgm:pt>
    <dgm:pt modelId="{32731A4B-E01C-4920-BB80-20E8AC87437E}" type="pres">
      <dgm:prSet presAssocID="{5791F7D4-C051-473B-A319-CF4092F6E5CC}" presName="srcNode" presStyleLbl="node1" presStyleIdx="0" presStyleCnt="3"/>
      <dgm:spPr/>
    </dgm:pt>
    <dgm:pt modelId="{687B1E50-2E7A-4EC5-9E01-B5A26ACFA63C}" type="pres">
      <dgm:prSet presAssocID="{5791F7D4-C051-473B-A319-CF4092F6E5CC}" presName="conn" presStyleLbl="parChTrans1D2" presStyleIdx="0" presStyleCnt="1"/>
      <dgm:spPr/>
    </dgm:pt>
    <dgm:pt modelId="{1DCFB53E-3172-402C-8B50-C39526F0E2FE}" type="pres">
      <dgm:prSet presAssocID="{5791F7D4-C051-473B-A319-CF4092F6E5CC}" presName="extraNode" presStyleLbl="node1" presStyleIdx="0" presStyleCnt="3"/>
      <dgm:spPr/>
    </dgm:pt>
    <dgm:pt modelId="{BA602DEF-0DEF-496B-91F2-7BE24F4F28A1}" type="pres">
      <dgm:prSet presAssocID="{5791F7D4-C051-473B-A319-CF4092F6E5CC}" presName="dstNode" presStyleLbl="node1" presStyleIdx="0" presStyleCnt="3"/>
      <dgm:spPr/>
    </dgm:pt>
    <dgm:pt modelId="{7FD6541F-63B8-43AA-A837-91D14DE9A84F}" type="pres">
      <dgm:prSet presAssocID="{52BE5947-CE0C-418B-A6E3-C1541EDEF281}" presName="text_1" presStyleLbl="node1" presStyleIdx="0" presStyleCnt="3">
        <dgm:presLayoutVars>
          <dgm:bulletEnabled val="1"/>
        </dgm:presLayoutVars>
      </dgm:prSet>
      <dgm:spPr/>
    </dgm:pt>
    <dgm:pt modelId="{BF7A7A5E-C4D4-4E57-81CF-5EA2D57C519F}" type="pres">
      <dgm:prSet presAssocID="{52BE5947-CE0C-418B-A6E3-C1541EDEF281}" presName="accent_1" presStyleCnt="0"/>
      <dgm:spPr/>
    </dgm:pt>
    <dgm:pt modelId="{4510961F-984E-4B41-B69D-5A776B857363}" type="pres">
      <dgm:prSet presAssocID="{52BE5947-CE0C-418B-A6E3-C1541EDEF281}" presName="accentRepeatNode" presStyleLbl="solidFgAcc1" presStyleIdx="0" presStyleCnt="3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FE5D0AA7-E8AD-43E5-8F0C-8B123064AE1B}" type="pres">
      <dgm:prSet presAssocID="{22ED56E5-991A-47AF-B9DD-F7C3757F3675}" presName="text_2" presStyleLbl="node1" presStyleIdx="1" presStyleCnt="3">
        <dgm:presLayoutVars>
          <dgm:bulletEnabled val="1"/>
        </dgm:presLayoutVars>
      </dgm:prSet>
      <dgm:spPr/>
    </dgm:pt>
    <dgm:pt modelId="{07FC8B5E-B649-4EF8-A0DB-5F57EA128926}" type="pres">
      <dgm:prSet presAssocID="{22ED56E5-991A-47AF-B9DD-F7C3757F3675}" presName="accent_2" presStyleCnt="0"/>
      <dgm:spPr/>
    </dgm:pt>
    <dgm:pt modelId="{5116C183-6490-40A0-9F42-DEAD83C8B3FA}" type="pres">
      <dgm:prSet presAssocID="{22ED56E5-991A-47AF-B9DD-F7C3757F3675}" presName="accentRepeatNode" presStyleLbl="solidFgAcc1" presStyleIdx="1" presStyleCnt="3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3F544BDD-C62B-448F-B658-C1DA3700F65D}" type="pres">
      <dgm:prSet presAssocID="{39F6D969-B393-4362-837D-864116B14408}" presName="text_3" presStyleLbl="node1" presStyleIdx="2" presStyleCnt="3">
        <dgm:presLayoutVars>
          <dgm:bulletEnabled val="1"/>
        </dgm:presLayoutVars>
      </dgm:prSet>
      <dgm:spPr/>
    </dgm:pt>
    <dgm:pt modelId="{1211F865-ECE2-45FA-8D42-8B640092AF88}" type="pres">
      <dgm:prSet presAssocID="{39F6D969-B393-4362-837D-864116B14408}" presName="accent_3" presStyleCnt="0"/>
      <dgm:spPr/>
    </dgm:pt>
    <dgm:pt modelId="{4D105CD1-139F-4AD9-96B7-9C4E63395908}" type="pres">
      <dgm:prSet presAssocID="{39F6D969-B393-4362-837D-864116B14408}" presName="accentRepeatNode" presStyleLbl="solidFgAcc1" presStyleIdx="2" presStyleCnt="3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</dgm:ptLst>
  <dgm:cxnLst>
    <dgm:cxn modelId="{4D622434-D424-4446-8F99-24DB0C123D57}" type="presOf" srcId="{39F6D969-B393-4362-837D-864116B14408}" destId="{3F544BDD-C62B-448F-B658-C1DA3700F65D}" srcOrd="0" destOrd="0" presId="urn:microsoft.com/office/officeart/2008/layout/VerticalCurvedList"/>
    <dgm:cxn modelId="{7FF7BF68-858D-4D10-A1C8-B40280285473}" type="presOf" srcId="{5791F7D4-C051-473B-A319-CF4092F6E5CC}" destId="{07C226B8-8CD0-4B28-ADBA-29C4EFF19EF1}" srcOrd="0" destOrd="0" presId="urn:microsoft.com/office/officeart/2008/layout/VerticalCurvedList"/>
    <dgm:cxn modelId="{85E7A977-E218-414B-8DC1-EE5664C2975E}" type="presOf" srcId="{22ED56E5-991A-47AF-B9DD-F7C3757F3675}" destId="{FE5D0AA7-E8AD-43E5-8F0C-8B123064AE1B}" srcOrd="0" destOrd="0" presId="urn:microsoft.com/office/officeart/2008/layout/VerticalCurvedList"/>
    <dgm:cxn modelId="{2CD5A97E-7D9C-4AFE-9250-796121F7B6D4}" srcId="{5791F7D4-C051-473B-A319-CF4092F6E5CC}" destId="{39F6D969-B393-4362-837D-864116B14408}" srcOrd="2" destOrd="0" parTransId="{0653897E-FFE6-43CD-971F-0AF608B373FD}" sibTransId="{56B634A8-9612-4026-85A0-F72FDCED19CC}"/>
    <dgm:cxn modelId="{A9BD54AC-76AA-4A45-AA51-49913F19B753}" type="presOf" srcId="{535D54EB-D77F-4825-BAC5-7B5AF91AC1B7}" destId="{687B1E50-2E7A-4EC5-9E01-B5A26ACFA63C}" srcOrd="0" destOrd="0" presId="urn:microsoft.com/office/officeart/2008/layout/VerticalCurvedList"/>
    <dgm:cxn modelId="{89B3A7C7-D99A-40A6-AE02-AED0E4B7EE3E}" srcId="{5791F7D4-C051-473B-A319-CF4092F6E5CC}" destId="{22ED56E5-991A-47AF-B9DD-F7C3757F3675}" srcOrd="1" destOrd="0" parTransId="{4B917D4B-847D-4BB4-9419-2776603AA5D1}" sibTransId="{E82EBEB6-3FED-49CD-8315-43219B6A6326}"/>
    <dgm:cxn modelId="{D84761CD-106D-462D-A059-85C9219F48FF}" srcId="{5791F7D4-C051-473B-A319-CF4092F6E5CC}" destId="{52BE5947-CE0C-418B-A6E3-C1541EDEF281}" srcOrd="0" destOrd="0" parTransId="{B604CC0B-E1E5-415A-8A2E-65EE45E382AC}" sibTransId="{535D54EB-D77F-4825-BAC5-7B5AF91AC1B7}"/>
    <dgm:cxn modelId="{4EACE8F5-DA41-4566-BFFD-CB9E61E1B39A}" type="presOf" srcId="{52BE5947-CE0C-418B-A6E3-C1541EDEF281}" destId="{7FD6541F-63B8-43AA-A837-91D14DE9A84F}" srcOrd="0" destOrd="0" presId="urn:microsoft.com/office/officeart/2008/layout/VerticalCurvedList"/>
    <dgm:cxn modelId="{50790EAE-E33B-4443-88B0-36369EEED388}" type="presParOf" srcId="{07C226B8-8CD0-4B28-ADBA-29C4EFF19EF1}" destId="{9C8A3F8A-E763-45B6-AEB0-41C22380D430}" srcOrd="0" destOrd="0" presId="urn:microsoft.com/office/officeart/2008/layout/VerticalCurvedList"/>
    <dgm:cxn modelId="{20513082-74A6-4980-A183-2F53C56621E1}" type="presParOf" srcId="{9C8A3F8A-E763-45B6-AEB0-41C22380D430}" destId="{BB98468A-1CB8-484B-A408-843C2532214E}" srcOrd="0" destOrd="0" presId="urn:microsoft.com/office/officeart/2008/layout/VerticalCurvedList"/>
    <dgm:cxn modelId="{043AECD3-7203-4B0F-9694-CDC490B84E68}" type="presParOf" srcId="{BB98468A-1CB8-484B-A408-843C2532214E}" destId="{32731A4B-E01C-4920-BB80-20E8AC87437E}" srcOrd="0" destOrd="0" presId="urn:microsoft.com/office/officeart/2008/layout/VerticalCurvedList"/>
    <dgm:cxn modelId="{DC770AA5-AD2A-4FCD-9D16-2EEBBFD71622}" type="presParOf" srcId="{BB98468A-1CB8-484B-A408-843C2532214E}" destId="{687B1E50-2E7A-4EC5-9E01-B5A26ACFA63C}" srcOrd="1" destOrd="0" presId="urn:microsoft.com/office/officeart/2008/layout/VerticalCurvedList"/>
    <dgm:cxn modelId="{D4106100-BF63-48AC-B0EE-89CCAC596E16}" type="presParOf" srcId="{BB98468A-1CB8-484B-A408-843C2532214E}" destId="{1DCFB53E-3172-402C-8B50-C39526F0E2FE}" srcOrd="2" destOrd="0" presId="urn:microsoft.com/office/officeart/2008/layout/VerticalCurvedList"/>
    <dgm:cxn modelId="{6051649B-1E49-4FCE-93D6-84F18A7F8F75}" type="presParOf" srcId="{BB98468A-1CB8-484B-A408-843C2532214E}" destId="{BA602DEF-0DEF-496B-91F2-7BE24F4F28A1}" srcOrd="3" destOrd="0" presId="urn:microsoft.com/office/officeart/2008/layout/VerticalCurvedList"/>
    <dgm:cxn modelId="{DF400FBC-5378-4DAD-A023-458FC07AFE12}" type="presParOf" srcId="{9C8A3F8A-E763-45B6-AEB0-41C22380D430}" destId="{7FD6541F-63B8-43AA-A837-91D14DE9A84F}" srcOrd="1" destOrd="0" presId="urn:microsoft.com/office/officeart/2008/layout/VerticalCurvedList"/>
    <dgm:cxn modelId="{8E11B37B-5A67-4DBE-9569-ACF6CA18457B}" type="presParOf" srcId="{9C8A3F8A-E763-45B6-AEB0-41C22380D430}" destId="{BF7A7A5E-C4D4-4E57-81CF-5EA2D57C519F}" srcOrd="2" destOrd="0" presId="urn:microsoft.com/office/officeart/2008/layout/VerticalCurvedList"/>
    <dgm:cxn modelId="{CC2297E3-52D1-460C-B9CA-50CAF0E39185}" type="presParOf" srcId="{BF7A7A5E-C4D4-4E57-81CF-5EA2D57C519F}" destId="{4510961F-984E-4B41-B69D-5A776B857363}" srcOrd="0" destOrd="0" presId="urn:microsoft.com/office/officeart/2008/layout/VerticalCurvedList"/>
    <dgm:cxn modelId="{81581A56-F48A-4E6F-BA18-7DC4CF943DD9}" type="presParOf" srcId="{9C8A3F8A-E763-45B6-AEB0-41C22380D430}" destId="{FE5D0AA7-E8AD-43E5-8F0C-8B123064AE1B}" srcOrd="3" destOrd="0" presId="urn:microsoft.com/office/officeart/2008/layout/VerticalCurvedList"/>
    <dgm:cxn modelId="{DFE5AE95-3981-435D-9A6A-17D7EE7AE393}" type="presParOf" srcId="{9C8A3F8A-E763-45B6-AEB0-41C22380D430}" destId="{07FC8B5E-B649-4EF8-A0DB-5F57EA128926}" srcOrd="4" destOrd="0" presId="urn:microsoft.com/office/officeart/2008/layout/VerticalCurvedList"/>
    <dgm:cxn modelId="{B0650F44-0635-4F32-8419-8B2AD59CA867}" type="presParOf" srcId="{07FC8B5E-B649-4EF8-A0DB-5F57EA128926}" destId="{5116C183-6490-40A0-9F42-DEAD83C8B3FA}" srcOrd="0" destOrd="0" presId="urn:microsoft.com/office/officeart/2008/layout/VerticalCurvedList"/>
    <dgm:cxn modelId="{33EFD25F-69CB-4BD8-AA78-8D71D8F70554}" type="presParOf" srcId="{9C8A3F8A-E763-45B6-AEB0-41C22380D430}" destId="{3F544BDD-C62B-448F-B658-C1DA3700F65D}" srcOrd="5" destOrd="0" presId="urn:microsoft.com/office/officeart/2008/layout/VerticalCurvedList"/>
    <dgm:cxn modelId="{5381B230-3976-4F12-A895-628C47149DEB}" type="presParOf" srcId="{9C8A3F8A-E763-45B6-AEB0-41C22380D430}" destId="{1211F865-ECE2-45FA-8D42-8B640092AF88}" srcOrd="6" destOrd="0" presId="urn:microsoft.com/office/officeart/2008/layout/VerticalCurvedList"/>
    <dgm:cxn modelId="{1DA17945-9CD5-4D65-B290-55FF826C6B01}" type="presParOf" srcId="{1211F865-ECE2-45FA-8D42-8B640092AF88}" destId="{4D105CD1-139F-4AD9-96B7-9C4E633959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09DA9-08F9-46EB-A5B9-A3CFEA9FC4AF}" type="doc">
      <dgm:prSet loTypeId="urn:microsoft.com/office/officeart/2009/layout/CircleArrowProcess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D5260-CEC6-4736-A225-FD92CF69EC33}">
      <dgm:prSet phldrT="[Text]" custT="1"/>
      <dgm:spPr>
        <a:xfrm>
          <a:off x="288035" y="216026"/>
          <a:ext cx="3715578" cy="1612979"/>
        </a:xfrm>
      </dgm:spPr>
      <dgm:t>
        <a:bodyPr/>
        <a:lstStyle/>
        <a:p>
          <a:r>
            <a:rPr lang="el-GR" sz="1000">
              <a:latin typeface="Arial"/>
              <a:ea typeface="+mn-ea"/>
              <a:cs typeface="+mn-cs"/>
            </a:rPr>
            <a:t>Κεντρική Βάση Φορέων Υποδοχής</a:t>
          </a:r>
          <a:endParaRPr lang="en-US" sz="1000"/>
        </a:p>
      </dgm:t>
    </dgm:pt>
    <dgm:pt modelId="{494A4521-5DFD-44F2-8DCE-EB4816A774DC}" type="parTrans" cxnId="{3DED7A7E-393B-4BBE-A761-BF9514A5B9EC}">
      <dgm:prSet/>
      <dgm:spPr/>
      <dgm:t>
        <a:bodyPr/>
        <a:lstStyle/>
        <a:p>
          <a:endParaRPr lang="en-US"/>
        </a:p>
      </dgm:t>
    </dgm:pt>
    <dgm:pt modelId="{52431AF2-BFC8-4F5A-ADE9-3AB2E96AA218}" type="sibTrans" cxnId="{3DED7A7E-393B-4BBE-A761-BF9514A5B9EC}">
      <dgm:prSet/>
      <dgm:spPr/>
      <dgm:t>
        <a:bodyPr/>
        <a:lstStyle/>
        <a:p>
          <a:endParaRPr lang="en-US"/>
        </a:p>
      </dgm:t>
    </dgm:pt>
    <dgm:pt modelId="{CFD6B161-F050-4A7F-95AD-639CC3975065}">
      <dgm:prSet custT="1"/>
      <dgm:spPr>
        <a:xfrm>
          <a:off x="4477740" y="2203442"/>
          <a:ext cx="3773209" cy="1612979"/>
        </a:xfrm>
      </dgm:spPr>
      <dgm:t>
        <a:bodyPr/>
        <a:lstStyle/>
        <a:p>
          <a:r>
            <a:rPr lang="el-GR" sz="1000">
              <a:latin typeface="Arial"/>
              <a:ea typeface="+mn-ea"/>
              <a:cs typeface="+mn-cs"/>
            </a:rPr>
            <a:t>Διευκόλυνση των ΓΠΑ στην ανεύρεση θέσεων ΠΑ</a:t>
          </a:r>
          <a:endParaRPr lang="en-US" sz="1000"/>
        </a:p>
      </dgm:t>
    </dgm:pt>
    <dgm:pt modelId="{50128E3A-8740-4DC5-BDDC-17FA4FEF1468}" type="parTrans" cxnId="{A0CA8466-6952-422E-B31C-953069B649B5}">
      <dgm:prSet/>
      <dgm:spPr/>
      <dgm:t>
        <a:bodyPr/>
        <a:lstStyle/>
        <a:p>
          <a:endParaRPr lang="en-US"/>
        </a:p>
      </dgm:t>
    </dgm:pt>
    <dgm:pt modelId="{FA5BDC3A-92D9-4302-BD6D-470EC24FC813}" type="sibTrans" cxnId="{A0CA8466-6952-422E-B31C-953069B649B5}">
      <dgm:prSet/>
      <dgm:spPr/>
      <dgm:t>
        <a:bodyPr/>
        <a:lstStyle/>
        <a:p>
          <a:endParaRPr lang="en-US"/>
        </a:p>
      </dgm:t>
    </dgm:pt>
    <dgm:pt modelId="{599E8792-0ECB-4B40-B12E-C6E8D4FA17D1}">
      <dgm:prSet custT="1"/>
      <dgm:spPr>
        <a:xfrm>
          <a:off x="4464490" y="216026"/>
          <a:ext cx="3721384" cy="1612979"/>
        </a:xfrm>
      </dgm:spPr>
      <dgm:t>
        <a:bodyPr/>
        <a:lstStyle/>
        <a:p>
          <a:r>
            <a:rPr lang="el-GR" sz="1000">
              <a:latin typeface="Arial"/>
              <a:ea typeface="+mn-ea"/>
              <a:cs typeface="+mn-cs"/>
            </a:rPr>
            <a:t>Αύξηση του αριθμού διαθέσιμων στους φοιτητές θέσεων ΠΑ </a:t>
          </a:r>
          <a:endParaRPr lang="en-US" sz="1000"/>
        </a:p>
      </dgm:t>
    </dgm:pt>
    <dgm:pt modelId="{D98028D3-8524-4DE2-8D83-E10D6F3456B6}" type="parTrans" cxnId="{D45A6A4C-3109-4CAA-952B-CA094CC06989}">
      <dgm:prSet/>
      <dgm:spPr/>
      <dgm:t>
        <a:bodyPr/>
        <a:lstStyle/>
        <a:p>
          <a:endParaRPr lang="en-US"/>
        </a:p>
      </dgm:t>
    </dgm:pt>
    <dgm:pt modelId="{6E4421E6-9118-4A40-AB85-3A57E4F90A78}" type="sibTrans" cxnId="{D45A6A4C-3109-4CAA-952B-CA094CC06989}">
      <dgm:prSet/>
      <dgm:spPr/>
      <dgm:t>
        <a:bodyPr/>
        <a:lstStyle/>
        <a:p>
          <a:endParaRPr lang="en-US"/>
        </a:p>
      </dgm:t>
    </dgm:pt>
    <dgm:pt modelId="{627B338B-B957-4F04-B294-B28B5A7452FD}">
      <dgm:prSet/>
      <dgm:spPr>
        <a:xfrm>
          <a:off x="288035" y="2203442"/>
          <a:ext cx="3720804" cy="1612979"/>
        </a:xfrm>
      </dgm:spPr>
      <dgm:t>
        <a:bodyPr/>
        <a:lstStyle/>
        <a:p>
          <a:r>
            <a:rPr lang="el-GR">
              <a:latin typeface="Arial"/>
              <a:ea typeface="+mn-ea"/>
              <a:cs typeface="+mn-cs"/>
            </a:rPr>
            <a:t>Ενίσχυση και καθιέρωση του θεσμού της ΠΑ</a:t>
          </a:r>
          <a:endParaRPr lang="en-US"/>
        </a:p>
      </dgm:t>
    </dgm:pt>
    <dgm:pt modelId="{9067450E-9AFE-4D70-9215-54CA669BEC67}" type="parTrans" cxnId="{38ED1177-7753-4F56-A3EF-4623542E008A}">
      <dgm:prSet/>
      <dgm:spPr/>
      <dgm:t>
        <a:bodyPr/>
        <a:lstStyle/>
        <a:p>
          <a:endParaRPr lang="en-US"/>
        </a:p>
      </dgm:t>
    </dgm:pt>
    <dgm:pt modelId="{12331298-C6C1-4604-BB42-20D2D794D1A6}" type="sibTrans" cxnId="{38ED1177-7753-4F56-A3EF-4623542E008A}">
      <dgm:prSet/>
      <dgm:spPr/>
      <dgm:t>
        <a:bodyPr/>
        <a:lstStyle/>
        <a:p>
          <a:endParaRPr lang="en-US"/>
        </a:p>
      </dgm:t>
    </dgm:pt>
    <dgm:pt modelId="{A30F3732-B09A-4F44-AFC1-E4F4ADE8EF46}" type="pres">
      <dgm:prSet presAssocID="{35009DA9-08F9-46EB-A5B9-A3CFEA9FC4A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F5F74B7-739D-47BB-B747-99E6B094CE70}" type="pres">
      <dgm:prSet presAssocID="{0C6D5260-CEC6-4736-A225-FD92CF69EC33}" presName="Accent1" presStyleCnt="0"/>
      <dgm:spPr/>
    </dgm:pt>
    <dgm:pt modelId="{E36720FE-D2BA-4267-A210-FF280A4BC296}" type="pres">
      <dgm:prSet presAssocID="{0C6D5260-CEC6-4736-A225-FD92CF69EC33}" presName="Accent" presStyleLbl="node1" presStyleIdx="0" presStyleCnt="4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BB18D29-43E2-4F43-B27D-87AAF076D358}" type="pres">
      <dgm:prSet presAssocID="{0C6D5260-CEC6-4736-A225-FD92CF69EC3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2C79810-F574-4532-B2DD-422F853E9741}" type="pres">
      <dgm:prSet presAssocID="{CFD6B161-F050-4A7F-95AD-639CC3975065}" presName="Accent2" presStyleCnt="0"/>
      <dgm:spPr/>
    </dgm:pt>
    <dgm:pt modelId="{66793339-7308-4066-A757-A8FF7E1C43B3}" type="pres">
      <dgm:prSet presAssocID="{CFD6B161-F050-4A7F-95AD-639CC3975065}" presName="Accent" presStyleLbl="node1" presStyleIdx="1" presStyleCnt="4"/>
      <dgm:spPr>
        <a:xfrm>
          <a:off x="2382343" y="1014064"/>
          <a:ext cx="1764488" cy="17646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142C3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2C3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2C3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63D5F43-38A7-483A-8F09-26DB4D61F26C}" type="pres">
      <dgm:prSet presAssocID="{CFD6B161-F050-4A7F-95AD-639CC397506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4957FFC-C357-4D4C-ADC9-3FD09DE7F92E}" type="pres">
      <dgm:prSet presAssocID="{599E8792-0ECB-4B40-B12E-C6E8D4FA17D1}" presName="Accent3" presStyleCnt="0"/>
      <dgm:spPr/>
    </dgm:pt>
    <dgm:pt modelId="{BECDCE40-6DC4-4FCC-9FCC-8B611D84AF7E}" type="pres">
      <dgm:prSet presAssocID="{599E8792-0ECB-4B40-B12E-C6E8D4FA17D1}" presName="Accent" presStyleLbl="node1" presStyleIdx="2" presStyleCnt="4"/>
      <dgm:spPr>
        <a:xfrm>
          <a:off x="2872534" y="2031872"/>
          <a:ext cx="1764488" cy="17646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142C3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2C3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2C3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706FB25-F6A0-420D-B5B2-289C4048B703}" type="pres">
      <dgm:prSet presAssocID="{599E8792-0ECB-4B40-B12E-C6E8D4FA17D1}" presName="Parent3" presStyleLbl="revTx" presStyleIdx="2" presStyleCnt="4" custLinFactNeighborX="3821" custLinFactNeighborY="-8498">
        <dgm:presLayoutVars>
          <dgm:chMax val="1"/>
          <dgm:chPref val="1"/>
          <dgm:bulletEnabled val="1"/>
        </dgm:presLayoutVars>
      </dgm:prSet>
      <dgm:spPr/>
    </dgm:pt>
    <dgm:pt modelId="{C28D903E-CE6B-4E56-9656-5EE204448AAA}" type="pres">
      <dgm:prSet presAssocID="{627B338B-B957-4F04-B294-B28B5A7452FD}" presName="Accent4" presStyleCnt="0"/>
      <dgm:spPr/>
    </dgm:pt>
    <dgm:pt modelId="{E99C387C-8022-4DD9-A160-D1FAA6E443C9}" type="pres">
      <dgm:prSet presAssocID="{627B338B-B957-4F04-B294-B28B5A7452FD}" presName="Accent" presStyleLbl="node1" presStyleIdx="3" presStyleCnt="4"/>
      <dgm:spPr>
        <a:xfrm>
          <a:off x="2508117" y="3162926"/>
          <a:ext cx="1515918" cy="151665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33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BBA3E10-D3E2-453E-968E-C82893FB907A}" type="pres">
      <dgm:prSet presAssocID="{627B338B-B957-4F04-B294-B28B5A7452F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0CA8466-6952-422E-B31C-953069B649B5}" srcId="{35009DA9-08F9-46EB-A5B9-A3CFEA9FC4AF}" destId="{CFD6B161-F050-4A7F-95AD-639CC3975065}" srcOrd="1" destOrd="0" parTransId="{50128E3A-8740-4DC5-BDDC-17FA4FEF1468}" sibTransId="{FA5BDC3A-92D9-4302-BD6D-470EC24FC813}"/>
    <dgm:cxn modelId="{D45A6A4C-3109-4CAA-952B-CA094CC06989}" srcId="{35009DA9-08F9-46EB-A5B9-A3CFEA9FC4AF}" destId="{599E8792-0ECB-4B40-B12E-C6E8D4FA17D1}" srcOrd="2" destOrd="0" parTransId="{D98028D3-8524-4DE2-8D83-E10D6F3456B6}" sibTransId="{6E4421E6-9118-4A40-AB85-3A57E4F90A78}"/>
    <dgm:cxn modelId="{38ED1177-7753-4F56-A3EF-4623542E008A}" srcId="{35009DA9-08F9-46EB-A5B9-A3CFEA9FC4AF}" destId="{627B338B-B957-4F04-B294-B28B5A7452FD}" srcOrd="3" destOrd="0" parTransId="{9067450E-9AFE-4D70-9215-54CA669BEC67}" sibTransId="{12331298-C6C1-4604-BB42-20D2D794D1A6}"/>
    <dgm:cxn modelId="{3DED7A7E-393B-4BBE-A761-BF9514A5B9EC}" srcId="{35009DA9-08F9-46EB-A5B9-A3CFEA9FC4AF}" destId="{0C6D5260-CEC6-4736-A225-FD92CF69EC33}" srcOrd="0" destOrd="0" parTransId="{494A4521-5DFD-44F2-8DCE-EB4816A774DC}" sibTransId="{52431AF2-BFC8-4F5A-ADE9-3AB2E96AA218}"/>
    <dgm:cxn modelId="{A80774F1-D390-4BF3-8174-D5C6C75B271C}" type="presOf" srcId="{35009DA9-08F9-46EB-A5B9-A3CFEA9FC4AF}" destId="{A30F3732-B09A-4F44-AFC1-E4F4ADE8EF46}" srcOrd="0" destOrd="0" presId="urn:microsoft.com/office/officeart/2009/layout/CircleArrowProcess"/>
    <dgm:cxn modelId="{126855F1-C95F-45D6-8523-7C0AADCE15D1}" type="presOf" srcId="{627B338B-B957-4F04-B294-B28B5A7452FD}" destId="{2BBA3E10-D3E2-453E-968E-C82893FB907A}" srcOrd="0" destOrd="0" presId="urn:microsoft.com/office/officeart/2009/layout/CircleArrowProcess"/>
    <dgm:cxn modelId="{6817EAF9-B5DC-4A79-9C35-B0A8EFE4AE62}" type="presOf" srcId="{0C6D5260-CEC6-4736-A225-FD92CF69EC33}" destId="{FBB18D29-43E2-4F43-B27D-87AAF076D358}" srcOrd="0" destOrd="0" presId="urn:microsoft.com/office/officeart/2009/layout/CircleArrowProcess"/>
    <dgm:cxn modelId="{F67B9FFB-B9C7-43BE-A6CA-7026A2360461}" type="presOf" srcId="{CFD6B161-F050-4A7F-95AD-639CC3975065}" destId="{263D5F43-38A7-483A-8F09-26DB4D61F26C}" srcOrd="0" destOrd="0" presId="urn:microsoft.com/office/officeart/2009/layout/CircleArrowProcess"/>
    <dgm:cxn modelId="{07EF5DFD-D656-49A1-960B-5DA85C93D57D}" type="presOf" srcId="{599E8792-0ECB-4B40-B12E-C6E8D4FA17D1}" destId="{5706FB25-F6A0-420D-B5B2-289C4048B703}" srcOrd="0" destOrd="0" presId="urn:microsoft.com/office/officeart/2009/layout/CircleArrowProcess"/>
    <dgm:cxn modelId="{556CDF76-7A04-4C13-AAB3-183F4663DE1E}" type="presParOf" srcId="{A30F3732-B09A-4F44-AFC1-E4F4ADE8EF46}" destId="{8F5F74B7-739D-47BB-B747-99E6B094CE70}" srcOrd="0" destOrd="0" presId="urn:microsoft.com/office/officeart/2009/layout/CircleArrowProcess"/>
    <dgm:cxn modelId="{61C95307-DEB6-4ECB-92D0-3C1D56C8658C}" type="presParOf" srcId="{8F5F74B7-739D-47BB-B747-99E6B094CE70}" destId="{E36720FE-D2BA-4267-A210-FF280A4BC296}" srcOrd="0" destOrd="0" presId="urn:microsoft.com/office/officeart/2009/layout/CircleArrowProcess"/>
    <dgm:cxn modelId="{C1032CBF-8C10-4ECA-B493-45678EEE563C}" type="presParOf" srcId="{A30F3732-B09A-4F44-AFC1-E4F4ADE8EF46}" destId="{FBB18D29-43E2-4F43-B27D-87AAF076D358}" srcOrd="1" destOrd="0" presId="urn:microsoft.com/office/officeart/2009/layout/CircleArrowProcess"/>
    <dgm:cxn modelId="{EFB0E2F6-C524-4CD0-A332-7CF5342500C7}" type="presParOf" srcId="{A30F3732-B09A-4F44-AFC1-E4F4ADE8EF46}" destId="{A2C79810-F574-4532-B2DD-422F853E9741}" srcOrd="2" destOrd="0" presId="urn:microsoft.com/office/officeart/2009/layout/CircleArrowProcess"/>
    <dgm:cxn modelId="{E87568E8-3A38-4059-B97A-686B4221314A}" type="presParOf" srcId="{A2C79810-F574-4532-B2DD-422F853E9741}" destId="{66793339-7308-4066-A757-A8FF7E1C43B3}" srcOrd="0" destOrd="0" presId="urn:microsoft.com/office/officeart/2009/layout/CircleArrowProcess"/>
    <dgm:cxn modelId="{68281C93-0135-4866-A289-39ABD0CAE9FE}" type="presParOf" srcId="{A30F3732-B09A-4F44-AFC1-E4F4ADE8EF46}" destId="{263D5F43-38A7-483A-8F09-26DB4D61F26C}" srcOrd="3" destOrd="0" presId="urn:microsoft.com/office/officeart/2009/layout/CircleArrowProcess"/>
    <dgm:cxn modelId="{A3B820A2-8B87-4121-B226-9F70DC485DDA}" type="presParOf" srcId="{A30F3732-B09A-4F44-AFC1-E4F4ADE8EF46}" destId="{94957FFC-C357-4D4C-ADC9-3FD09DE7F92E}" srcOrd="4" destOrd="0" presId="urn:microsoft.com/office/officeart/2009/layout/CircleArrowProcess"/>
    <dgm:cxn modelId="{43BB0B72-236D-4852-BC44-CFFD5367B2AE}" type="presParOf" srcId="{94957FFC-C357-4D4C-ADC9-3FD09DE7F92E}" destId="{BECDCE40-6DC4-4FCC-9FCC-8B611D84AF7E}" srcOrd="0" destOrd="0" presId="urn:microsoft.com/office/officeart/2009/layout/CircleArrowProcess"/>
    <dgm:cxn modelId="{0A7ABDF4-21A0-4700-9B9A-6B3EE1C2411A}" type="presParOf" srcId="{A30F3732-B09A-4F44-AFC1-E4F4ADE8EF46}" destId="{5706FB25-F6A0-420D-B5B2-289C4048B703}" srcOrd="5" destOrd="0" presId="urn:microsoft.com/office/officeart/2009/layout/CircleArrowProcess"/>
    <dgm:cxn modelId="{7F0D95B8-05CE-44E1-8092-40259139F7B8}" type="presParOf" srcId="{A30F3732-B09A-4F44-AFC1-E4F4ADE8EF46}" destId="{C28D903E-CE6B-4E56-9656-5EE204448AAA}" srcOrd="6" destOrd="0" presId="urn:microsoft.com/office/officeart/2009/layout/CircleArrowProcess"/>
    <dgm:cxn modelId="{FA6A68A1-3E9F-4479-A2D9-D23EE48E8D53}" type="presParOf" srcId="{C28D903E-CE6B-4E56-9656-5EE204448AAA}" destId="{E99C387C-8022-4DD9-A160-D1FAA6E443C9}" srcOrd="0" destOrd="0" presId="urn:microsoft.com/office/officeart/2009/layout/CircleArrowProcess"/>
    <dgm:cxn modelId="{0601E5C9-97D5-4A8C-AA02-EBFDCC4971E4}" type="presParOf" srcId="{A30F3732-B09A-4F44-AFC1-E4F4ADE8EF46}" destId="{2BBA3E10-D3E2-453E-968E-C82893FB907A}" srcOrd="7" destOrd="0" presId="urn:microsoft.com/office/officeart/2009/layout/CircleArrowProcess"/>
  </dgm:cxnLst>
  <dgm:bg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1E50-2E7A-4EC5-9E01-B5A26ACFA63C}">
      <dsp:nvSpPr>
        <dsp:cNvPr id="0" name=""/>
        <dsp:cNvSpPr/>
      </dsp:nvSpPr>
      <dsp:spPr>
        <a:xfrm>
          <a:off x="-5482773" y="-839575"/>
          <a:ext cx="6529011" cy="652901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6541F-63B8-43AA-A837-91D14DE9A84F}">
      <dsp:nvSpPr>
        <dsp:cNvPr id="0" name=""/>
        <dsp:cNvSpPr/>
      </dsp:nvSpPr>
      <dsp:spPr>
        <a:xfrm>
          <a:off x="673160" y="484986"/>
          <a:ext cx="6534700" cy="96997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Φορείς Υποδοχής (Ιδιωτικοί &amp; Δημόσιοι Φορείς, ΜΚΟ, Άλλο)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ym typeface="Symbol" panose="05050102010706020507" pitchFamily="18" charset="2"/>
            </a:rPr>
            <a:t> </a:t>
          </a:r>
          <a:r>
            <a:rPr lang="el-GR" sz="1400" kern="1200"/>
            <a:t>Καταχώριση θέσεων Π</a:t>
          </a:r>
          <a:r>
            <a:rPr lang="en-US" sz="1400" kern="1200"/>
            <a:t>A</a:t>
          </a:r>
          <a:endParaRPr lang="el-GR" sz="14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ym typeface="Symbol" panose="05050102010706020507" pitchFamily="18" charset="2"/>
            </a:rPr>
            <a:t> </a:t>
          </a:r>
          <a:r>
            <a:rPr lang="el-GR" sz="1400" kern="1200"/>
            <a:t>Παρακολούθηση δεσμευμένων θέσεων ΠΑ</a:t>
          </a:r>
          <a:endParaRPr lang="en-US" sz="1400" kern="1200"/>
        </a:p>
      </dsp:txBody>
      <dsp:txXfrm>
        <a:off x="673160" y="484986"/>
        <a:ext cx="6534700" cy="969972"/>
      </dsp:txXfrm>
    </dsp:sp>
    <dsp:sp modelId="{4510961F-984E-4B41-B69D-5A776B857363}">
      <dsp:nvSpPr>
        <dsp:cNvPr id="0" name=""/>
        <dsp:cNvSpPr/>
      </dsp:nvSpPr>
      <dsp:spPr>
        <a:xfrm>
          <a:off x="66928" y="363739"/>
          <a:ext cx="1212465" cy="1212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D0AA7-E8AD-43E5-8F0C-8B123064AE1B}">
      <dsp:nvSpPr>
        <dsp:cNvPr id="0" name=""/>
        <dsp:cNvSpPr/>
      </dsp:nvSpPr>
      <dsp:spPr>
        <a:xfrm>
          <a:off x="1025745" y="1939944"/>
          <a:ext cx="6182115" cy="969972"/>
        </a:xfrm>
        <a:prstGeom prst="rect">
          <a:avLst/>
        </a:prstGeom>
        <a:solidFill>
          <a:srgbClr val="3E4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Φοιτητές (Ενεργοί προπτυχιακοί φοιτητές, δικαιούχοι ΠΑ)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ym typeface="Symbol" panose="05050102010706020507" pitchFamily="18" charset="2"/>
            </a:rPr>
            <a:t> Αναζήτηση των διαθέσιμων θέσεων ΠΑ για το τμήμα τους</a:t>
          </a:r>
          <a:endParaRPr lang="en-US" sz="1400" kern="1200">
            <a:sym typeface="Symbol" panose="05050102010706020507" pitchFamily="18" charset="2"/>
          </a:endParaRPr>
        </a:p>
      </dsp:txBody>
      <dsp:txXfrm>
        <a:off x="1025745" y="1939944"/>
        <a:ext cx="6182115" cy="969972"/>
      </dsp:txXfrm>
    </dsp:sp>
    <dsp:sp modelId="{5116C183-6490-40A0-9F42-DEAD83C8B3FA}">
      <dsp:nvSpPr>
        <dsp:cNvPr id="0" name=""/>
        <dsp:cNvSpPr/>
      </dsp:nvSpPr>
      <dsp:spPr>
        <a:xfrm>
          <a:off x="419512" y="1818697"/>
          <a:ext cx="1212465" cy="1212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08305"/>
              <a:satOff val="-37067"/>
              <a:lumOff val="40268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4BDD-C62B-448F-B658-C1DA3700F65D}">
      <dsp:nvSpPr>
        <dsp:cNvPr id="0" name=""/>
        <dsp:cNvSpPr/>
      </dsp:nvSpPr>
      <dsp:spPr>
        <a:xfrm>
          <a:off x="673160" y="3394902"/>
          <a:ext cx="6534700" cy="969972"/>
        </a:xfrm>
        <a:prstGeom prst="rect">
          <a:avLst/>
        </a:prstGeom>
        <a:solidFill>
          <a:schemeClr val="accent1">
            <a:shade val="50000"/>
            <a:hueOff val="308305"/>
            <a:satOff val="-37067"/>
            <a:lumOff val="40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Γραφεία Πρακτικής Άσκησης (ιδρυματικά ή τμηματικά)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ym typeface="Symbol" panose="05050102010706020507" pitchFamily="18" charset="2"/>
            </a:rPr>
            <a:t> </a:t>
          </a:r>
          <a:r>
            <a:rPr lang="el-GR" sz="1400" kern="1200"/>
            <a:t>Αναζήτηση ,δέσμευση και αντιστοίχιση διαθέσιμων θέσεων ΠΑ με φοιτητές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ym typeface="Symbol" panose="05050102010706020507" pitchFamily="18" charset="2"/>
            </a:rPr>
            <a:t> </a:t>
          </a:r>
          <a:r>
            <a:rPr lang="el-GR" sz="1400" kern="1200"/>
            <a:t>Επιβεβαίωση ολοκλήρωσης της ΠΑ</a:t>
          </a:r>
        </a:p>
      </dsp:txBody>
      <dsp:txXfrm>
        <a:off x="673160" y="3394902"/>
        <a:ext cx="6534700" cy="969972"/>
      </dsp:txXfrm>
    </dsp:sp>
    <dsp:sp modelId="{4D105CD1-139F-4AD9-96B7-9C4E63395908}">
      <dsp:nvSpPr>
        <dsp:cNvPr id="0" name=""/>
        <dsp:cNvSpPr/>
      </dsp:nvSpPr>
      <dsp:spPr>
        <a:xfrm>
          <a:off x="66928" y="3273655"/>
          <a:ext cx="1212465" cy="1212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08305"/>
              <a:satOff val="-37067"/>
              <a:lumOff val="40268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20FE-D2BA-4267-A210-FF280A4BC296}">
      <dsp:nvSpPr>
        <dsp:cNvPr id="0" name=""/>
        <dsp:cNvSpPr/>
      </dsp:nvSpPr>
      <dsp:spPr>
        <a:xfrm>
          <a:off x="2872534" y="0"/>
          <a:ext cx="1764488" cy="17646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18D29-43E2-4F43-B27D-87AAF076D358}">
      <dsp:nvSpPr>
        <dsp:cNvPr id="0" name=""/>
        <dsp:cNvSpPr/>
      </dsp:nvSpPr>
      <dsp:spPr>
        <a:xfrm>
          <a:off x="3262105" y="638762"/>
          <a:ext cx="984684" cy="49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latin typeface="Arial"/>
              <a:ea typeface="+mn-ea"/>
              <a:cs typeface="+mn-cs"/>
            </a:rPr>
            <a:t>Κεντρική Βάση Φορέων Υποδοχής</a:t>
          </a:r>
          <a:endParaRPr lang="en-US" sz="1000" kern="1200"/>
        </a:p>
      </dsp:txBody>
      <dsp:txXfrm>
        <a:off x="3262105" y="638762"/>
        <a:ext cx="984684" cy="492291"/>
      </dsp:txXfrm>
    </dsp:sp>
    <dsp:sp modelId="{66793339-7308-4066-A757-A8FF7E1C43B3}">
      <dsp:nvSpPr>
        <dsp:cNvPr id="0" name=""/>
        <dsp:cNvSpPr/>
      </dsp:nvSpPr>
      <dsp:spPr>
        <a:xfrm>
          <a:off x="2382343" y="1014064"/>
          <a:ext cx="1764488" cy="17646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142C3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2C3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2C3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D5F43-38A7-483A-8F09-26DB4D61F26C}">
      <dsp:nvSpPr>
        <dsp:cNvPr id="0" name=""/>
        <dsp:cNvSpPr/>
      </dsp:nvSpPr>
      <dsp:spPr>
        <a:xfrm>
          <a:off x="2769928" y="1654698"/>
          <a:ext cx="984684" cy="49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latin typeface="Arial"/>
              <a:ea typeface="+mn-ea"/>
              <a:cs typeface="+mn-cs"/>
            </a:rPr>
            <a:t>Διευκόλυνση των ΓΠΑ στην ανεύρεση θέσεων ΠΑ</a:t>
          </a:r>
          <a:endParaRPr lang="en-US" sz="1000" kern="1200"/>
        </a:p>
      </dsp:txBody>
      <dsp:txXfrm>
        <a:off x="2769928" y="1654698"/>
        <a:ext cx="984684" cy="492291"/>
      </dsp:txXfrm>
    </dsp:sp>
    <dsp:sp modelId="{BECDCE40-6DC4-4FCC-9FCC-8B611D84AF7E}">
      <dsp:nvSpPr>
        <dsp:cNvPr id="0" name=""/>
        <dsp:cNvSpPr/>
      </dsp:nvSpPr>
      <dsp:spPr>
        <a:xfrm>
          <a:off x="2872534" y="2031872"/>
          <a:ext cx="1764488" cy="17646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142C3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2C3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2C3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6FB25-F6A0-420D-B5B2-289C4048B703}">
      <dsp:nvSpPr>
        <dsp:cNvPr id="0" name=""/>
        <dsp:cNvSpPr/>
      </dsp:nvSpPr>
      <dsp:spPr>
        <a:xfrm>
          <a:off x="3299729" y="2628799"/>
          <a:ext cx="984684" cy="49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latin typeface="Arial"/>
              <a:ea typeface="+mn-ea"/>
              <a:cs typeface="+mn-cs"/>
            </a:rPr>
            <a:t>Αύξηση του αριθμού διαθέσιμων στους φοιτητές θέσεων ΠΑ </a:t>
          </a:r>
          <a:endParaRPr lang="en-US" sz="1000" kern="1200"/>
        </a:p>
      </dsp:txBody>
      <dsp:txXfrm>
        <a:off x="3299729" y="2628799"/>
        <a:ext cx="984684" cy="492291"/>
      </dsp:txXfrm>
    </dsp:sp>
    <dsp:sp modelId="{E99C387C-8022-4DD9-A160-D1FAA6E443C9}">
      <dsp:nvSpPr>
        <dsp:cNvPr id="0" name=""/>
        <dsp:cNvSpPr/>
      </dsp:nvSpPr>
      <dsp:spPr>
        <a:xfrm>
          <a:off x="2508117" y="3162926"/>
          <a:ext cx="1515918" cy="151665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33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A3E10-D3E2-453E-968E-C82893FB907A}">
      <dsp:nvSpPr>
        <dsp:cNvPr id="0" name=""/>
        <dsp:cNvSpPr/>
      </dsp:nvSpPr>
      <dsp:spPr>
        <a:xfrm>
          <a:off x="2769928" y="3686570"/>
          <a:ext cx="984684" cy="49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>
              <a:latin typeface="Arial"/>
              <a:ea typeface="+mn-ea"/>
              <a:cs typeface="+mn-cs"/>
            </a:rPr>
            <a:t>Ενίσχυση και καθιέρωση του θεσμού της ΠΑ</a:t>
          </a:r>
          <a:endParaRPr lang="en-US" sz="1100" kern="1200"/>
        </a:p>
      </dsp:txBody>
      <dsp:txXfrm>
        <a:off x="2769928" y="3686570"/>
        <a:ext cx="984684" cy="49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3B7FCA-92AF-4A1D-B234-8A1B4E028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98335-AF6D-4994-A3CC-FF10C9103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F4C8-ECFB-4FFA-9BAF-FF3C2505EF4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CCA39-1EA0-4E37-BFCB-628D7FD784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E40B7-6D3A-4250-9BC3-9CE2F0675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829C-FA3D-499D-85EC-8BBA8057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B2EF-089B-4372-BFBD-375EF3182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A916-0130-4CBA-BBBB-9395B171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rnet.gr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C91532-6180-41FB-8528-9057D0464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b="7613"/>
          <a:stretch/>
        </p:blipFill>
        <p:spPr>
          <a:xfrm>
            <a:off x="6781800" y="0"/>
            <a:ext cx="5410200" cy="6335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8FABFE-DBC9-443E-8C4E-B40001C4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801" y="-1819"/>
            <a:ext cx="5410200" cy="6335944"/>
          </a:xfrm>
          <a:prstGeom prst="rect">
            <a:avLst/>
          </a:prstGeom>
          <a:solidFill>
            <a:srgbClr val="142C3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9DC01-05F2-43B6-833F-C08D4DF63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34" y="449307"/>
            <a:ext cx="3629352" cy="1690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F3415-282D-4300-B472-9D2F4FF647CD}"/>
              </a:ext>
            </a:extLst>
          </p:cNvPr>
          <p:cNvSpPr txBox="1"/>
          <p:nvPr userDrawn="1"/>
        </p:nvSpPr>
        <p:spPr>
          <a:xfrm>
            <a:off x="8503528" y="1677140"/>
            <a:ext cx="375607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Διασυνδέοντας την Έρευνα, την Εκπαίδευση και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l-GR" sz="11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Δημόσια Διοίκηση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506C7D-7EEE-406F-A0A7-9BC3506D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2783821"/>
            <a:ext cx="5410200" cy="531519"/>
          </a:xfrm>
          <a:prstGeom prst="rect">
            <a:avLst/>
          </a:prstGeom>
        </p:spPr>
        <p:txBody>
          <a:bodyPr/>
          <a:lstStyle>
            <a:lvl1pPr algn="ctr">
              <a:defRPr sz="18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41D24A-845C-4006-BEE1-A070333ED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FD0FA1-C199-48FB-9004-8650540543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6058" y="1139671"/>
            <a:ext cx="3929317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Arial" panose="020B0604020202020204" pitchFamily="34" charset="0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2189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837974-087B-4BF2-837B-8397BC904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A1FBC6-DF8C-4EF1-9877-A9887BB5D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" y="0"/>
            <a:ext cx="12191999" cy="6858000"/>
          </a:xfrm>
          <a:prstGeom prst="rect">
            <a:avLst/>
          </a:prstGeom>
          <a:solidFill>
            <a:srgbClr val="142C3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4A85FF7-3ABC-44D1-85E0-D7B015EE7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85364" y="6448924"/>
            <a:ext cx="421271" cy="247421"/>
          </a:xfrm>
        </p:spPr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6E1A0-25ED-43E4-8E05-1D24B15E5668}"/>
              </a:ext>
            </a:extLst>
          </p:cNvPr>
          <p:cNvSpPr txBox="1"/>
          <p:nvPr userDrawn="1"/>
        </p:nvSpPr>
        <p:spPr>
          <a:xfrm>
            <a:off x="1435855" y="1109537"/>
            <a:ext cx="5048893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spcBef>
                <a:spcPts val="600"/>
              </a:spcBef>
              <a:spcAft>
                <a:spcPts val="600"/>
              </a:spcAft>
            </a:pPr>
            <a:r>
              <a:rPr lang="el-GR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Διασυνδέοντας την Έρευνα, την Εκπαίδευση και</a:t>
            </a:r>
            <a:r>
              <a:rPr lang="en-US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Δημόσια Διοίκηση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44F50F-9398-4D70-9400-902DBBE6C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49" y="45563"/>
            <a:ext cx="3268208" cy="15220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8BD6F6-173D-4FAD-BB1F-D0C1B495C85F}"/>
              </a:ext>
            </a:extLst>
          </p:cNvPr>
          <p:cNvSpPr txBox="1"/>
          <p:nvPr userDrawn="1"/>
        </p:nvSpPr>
        <p:spPr>
          <a:xfrm>
            <a:off x="1435855" y="3131638"/>
            <a:ext cx="9283468" cy="90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spcBef>
                <a:spcPts val="600"/>
              </a:spcBef>
              <a:spcAft>
                <a:spcPts val="600"/>
              </a:spcAft>
            </a:pPr>
            <a:r>
              <a:rPr lang="el-GR" sz="32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Εθνικό Δίκτυο Υποδομών Τεχνολογίας και Έρευνας </a:t>
            </a:r>
            <a:endParaRPr lang="en-US" sz="3200" b="1" i="0" u="none" strike="noStrike" baseline="30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ctr" rtl="0">
              <a:spcBef>
                <a:spcPts val="600"/>
              </a:spcBef>
              <a:spcAft>
                <a:spcPts val="600"/>
              </a:spcAft>
            </a:pPr>
            <a:r>
              <a:rPr lang="el-GR" sz="3200" b="1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ΕΔΥΤΕ</a:t>
            </a:r>
            <a:r>
              <a:rPr lang="en-US" sz="32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b="1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US" sz="32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3200" b="1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sz="32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3200" b="1" i="0" u="none" strike="noStrike" baseline="30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54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A75C77-7996-4CA6-A2A5-3477DA9B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A4439E-53EC-4573-9425-6A3E8BFB1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42C3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3EB0281E-96D1-4CD5-A61A-B984F3446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85364" y="6448924"/>
            <a:ext cx="421271" cy="247421"/>
          </a:xfrm>
        </p:spPr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165DF-F7B6-4BE1-BF2D-92C1D2F33DFF}"/>
              </a:ext>
            </a:extLst>
          </p:cNvPr>
          <p:cNvSpPr txBox="1"/>
          <p:nvPr userDrawn="1"/>
        </p:nvSpPr>
        <p:spPr>
          <a:xfrm>
            <a:off x="8356739" y="1978814"/>
            <a:ext cx="28484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ΕΝΗΜΕΡΩΘΕΙΤΕ</a:t>
            </a:r>
            <a:endParaRPr lang="en-US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/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www.grnet.gr</a:t>
            </a:r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/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BEF608-9CF9-4A1F-AE34-70B6BC286A01}"/>
              </a:ext>
            </a:extLst>
          </p:cNvPr>
          <p:cNvSpPr txBox="1"/>
          <p:nvPr userDrawn="1"/>
        </p:nvSpPr>
        <p:spPr>
          <a:xfrm>
            <a:off x="8715545" y="3300633"/>
            <a:ext cx="284842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grnet.gr</a:t>
            </a: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grnet_gr</a:t>
            </a:r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</a:t>
            </a:r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</a:t>
            </a:r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edyte</a:t>
            </a:r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grnet.gr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066CF0E-8D2B-4EE5-95D0-77ADA5D76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082" y="3756269"/>
            <a:ext cx="352055" cy="3247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7ECA96-7478-46B9-AD7B-4121D5917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89"/>
          <a:stretch/>
        </p:blipFill>
        <p:spPr>
          <a:xfrm>
            <a:off x="8361188" y="4050304"/>
            <a:ext cx="321633" cy="2620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75AB3D-1908-4129-B5CE-7CFFA1417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985" y="4397584"/>
            <a:ext cx="409904" cy="3247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7D8364-2C9C-42F4-9526-9C11F6443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2233" y="4850982"/>
            <a:ext cx="409904" cy="2557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7C20AA-D988-4582-AFE6-C6C671A3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490" y="3371518"/>
            <a:ext cx="352055" cy="2789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E27A18-5E95-477A-9B48-6239024A756F}"/>
              </a:ext>
            </a:extLst>
          </p:cNvPr>
          <p:cNvSpPr txBox="1"/>
          <p:nvPr userDrawn="1"/>
        </p:nvSpPr>
        <p:spPr>
          <a:xfrm>
            <a:off x="826418" y="2987830"/>
            <a:ext cx="6697153" cy="14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Εθνικό Δίκτυο Υποδομών Τεχνολογίας και Έρευνας ΕΔΥΤΕ Α.Ε.</a:t>
            </a:r>
          </a:p>
          <a:p>
            <a:pPr marR="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l-GR" sz="2800" b="1" i="0" u="none" strike="noStrike" baseline="30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B2C931-572D-4403-AC3C-5943B4FC5FBE}"/>
              </a:ext>
            </a:extLst>
          </p:cNvPr>
          <p:cNvSpPr txBox="1"/>
          <p:nvPr userDrawn="1"/>
        </p:nvSpPr>
        <p:spPr>
          <a:xfrm>
            <a:off x="8356740" y="2848298"/>
            <a:ext cx="284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sz="2800" b="1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ΑΚΟΛΟΥΘΗΣΤΕ ΜΑΣ</a:t>
            </a:r>
            <a:endParaRPr lang="el-GR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8BCAC-580C-42C5-A991-6CD4D62D2446}"/>
              </a:ext>
            </a:extLst>
          </p:cNvPr>
          <p:cNvSpPr txBox="1"/>
          <p:nvPr userDrawn="1"/>
        </p:nvSpPr>
        <p:spPr>
          <a:xfrm>
            <a:off x="1435855" y="1109537"/>
            <a:ext cx="5048893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spcBef>
                <a:spcPts val="600"/>
              </a:spcBef>
              <a:spcAft>
                <a:spcPts val="600"/>
              </a:spcAft>
            </a:pPr>
            <a:r>
              <a:rPr lang="el-GR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Διασυνδέοντας την Έρευνα, την Εκπαίδευση και</a:t>
            </a:r>
            <a:r>
              <a:rPr lang="en-US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i="0" u="none" strike="noStrike" baseline="3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Δημόσια Διοίκηση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62710D-93D3-4BB1-9620-F9472D11BF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49" y="45563"/>
            <a:ext cx="3268208" cy="15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81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1291B8-F14C-40E1-B9D7-A42062967BB5}"/>
              </a:ext>
            </a:extLst>
          </p:cNvPr>
          <p:cNvSpPr/>
          <p:nvPr userDrawn="1"/>
        </p:nvSpPr>
        <p:spPr>
          <a:xfrm>
            <a:off x="0" y="538936"/>
            <a:ext cx="1185608" cy="252602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image of a room&#10;&#10;Description automatically generated">
            <a:extLst>
              <a:ext uri="{FF2B5EF4-FFF2-40B4-BE49-F238E27FC236}">
                <a16:creationId xmlns:a16="http://schemas.microsoft.com/office/drawing/2014/main" id="{294F4231-06F6-E564-7ECF-159ABA278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0279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E05-4B2D-4F86-96BC-886AFABE8278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3C1D23-7605-4CAA-B3B7-556BE826D5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1501554"/>
            <a:ext cx="9541348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768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B4641-A3F2-426D-9AE2-72D1C306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8" y="301751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D9795-14A4-4547-8132-2D315D86D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6D829-49A3-45C6-9B5C-5DAB655660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1501554"/>
            <a:ext cx="4245374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59943-8A02-45F5-A27A-5C41F1C25B9E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890BED-EC76-4BCC-8AEE-90744B73915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5999" y="1501554"/>
            <a:ext cx="4245374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8079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E1A931-4829-4472-9E39-AADE1A1EB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85609" y="1416745"/>
            <a:ext cx="10053521" cy="444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42C3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41C36-0868-41E8-A29C-9A959A62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11424"/>
            <a:ext cx="7336955" cy="522642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CECB6-AAE3-4760-981E-40D6C654E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0B430-757D-4DEA-AAF9-F53936BAABA5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08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E1A931-4829-4472-9E39-AADE1A1EB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5357" y="1416745"/>
            <a:ext cx="4994015" cy="444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42C3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41C36-0868-41E8-A29C-9A959A62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7336955" cy="522642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2ECE-73D8-415D-B864-91FD32AFD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3FE6F-45CD-45AE-A124-13BE58BA28F8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14096-37BC-4C7A-B85C-FC9A112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185608" y="1501554"/>
            <a:ext cx="4624642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0501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0279"/>
            <a:ext cx="7633195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E05-4B2D-4F86-96BC-886AFABE8278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2A774-9234-4FB2-AD94-6AFDC7F21C6A}"/>
              </a:ext>
            </a:extLst>
          </p:cNvPr>
          <p:cNvSpPr/>
          <p:nvPr userDrawn="1"/>
        </p:nvSpPr>
        <p:spPr>
          <a:xfrm>
            <a:off x="1505527" y="1182256"/>
            <a:ext cx="4313382" cy="711200"/>
          </a:xfrm>
          <a:prstGeom prst="rect">
            <a:avLst/>
          </a:prstGeom>
          <a:solidFill>
            <a:srgbClr val="142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084A1-32C5-4CB5-91F7-6F2DFB6FCE5D}"/>
              </a:ext>
            </a:extLst>
          </p:cNvPr>
          <p:cNvSpPr/>
          <p:nvPr userDrawn="1"/>
        </p:nvSpPr>
        <p:spPr>
          <a:xfrm>
            <a:off x="10326254" y="193964"/>
            <a:ext cx="1618013" cy="757381"/>
          </a:xfrm>
          <a:prstGeom prst="rect">
            <a:avLst/>
          </a:prstGeom>
          <a:solidFill>
            <a:srgbClr val="142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9D37F8-E034-4261-8995-2090F2B631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3708" y="2377854"/>
            <a:ext cx="9730042" cy="31203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5100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FD1AB-485F-4285-830F-73396EDC5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142C3F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1453B8-2CEE-4D8B-A546-FC18191E4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8" y="1"/>
            <a:ext cx="12202937" cy="6857999"/>
          </a:xfrm>
          <a:prstGeom prst="rect">
            <a:avLst/>
          </a:prstGeom>
          <a:solidFill>
            <a:srgbClr val="142C3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26494-8FB9-4501-AC25-23FE4C880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63CAB5-C58E-4D6F-9950-EA50E577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" y="2440499"/>
            <a:ext cx="12192000" cy="522642"/>
          </a:xfrm>
          <a:prstGeom prst="rect">
            <a:avLst/>
          </a:prstGeom>
        </p:spPr>
        <p:txBody>
          <a:bodyPr/>
          <a:lstStyle>
            <a:lvl1pPr algn="ctr">
              <a:defRPr sz="36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7899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08E97-5988-4CD8-B7A3-FED902CE4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-26870"/>
            <a:ext cx="12192000" cy="2685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51D86-1177-4B98-9456-5122E8E9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26871"/>
            <a:ext cx="12202937" cy="2685010"/>
          </a:xfrm>
          <a:prstGeom prst="rect">
            <a:avLst/>
          </a:prstGeom>
          <a:solidFill>
            <a:srgbClr val="142C3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14EF4B-642F-474C-B685-A843BF31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946944"/>
            <a:ext cx="12192000" cy="522642"/>
          </a:xfrm>
          <a:prstGeom prst="rect">
            <a:avLst/>
          </a:prstGeom>
        </p:spPr>
        <p:txBody>
          <a:bodyPr/>
          <a:lstStyle>
            <a:lvl1pPr algn="ctr">
              <a:defRPr sz="36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21E5C-1ACA-4B43-96D9-F2B2A938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4802EF-ED89-4AB1-B2EA-8E38473276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4629" y="2863629"/>
            <a:ext cx="9730042" cy="31203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2545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8E396-F47E-405E-91A5-0E1A8EA9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91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AE506F-20BF-4F04-9013-6E8047BED985}"/>
              </a:ext>
            </a:extLst>
          </p:cNvPr>
          <p:cNvSpPr/>
          <p:nvPr userDrawn="1"/>
        </p:nvSpPr>
        <p:spPr>
          <a:xfrm rot="5400000">
            <a:off x="5815398" y="502959"/>
            <a:ext cx="570731" cy="12201527"/>
          </a:xfrm>
          <a:prstGeom prst="rect">
            <a:avLst/>
          </a:prstGeom>
          <a:solidFill>
            <a:srgbClr val="142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DED34-08FF-43F5-9097-99F00D926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5364" y="6448924"/>
            <a:ext cx="421271" cy="24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0BEA4-853A-467C-A590-499E989EC3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97" y="6318357"/>
            <a:ext cx="1216708" cy="566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F48F5C-33AA-4FFF-9A6D-1916AA1D1058}"/>
              </a:ext>
            </a:extLst>
          </p:cNvPr>
          <p:cNvSpPr txBox="1"/>
          <p:nvPr userDrawn="1"/>
        </p:nvSpPr>
        <p:spPr>
          <a:xfrm>
            <a:off x="179095" y="6448924"/>
            <a:ext cx="4994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l-GR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Αναβάθμιση Υπηρεσίας - Άτλας 2.0</a:t>
            </a:r>
            <a:endParaRPr lang="el-GR" sz="1600" b="1" i="0" u="none" strike="noStrike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11CC0-3957-69CB-50FD-A8E19C1753A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80" y="6391633"/>
            <a:ext cx="101931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1" r:id="rId2"/>
    <p:sldLayoutId id="2147483650" r:id="rId3"/>
    <p:sldLayoutId id="2147483660" r:id="rId4"/>
    <p:sldLayoutId id="2147483661" r:id="rId5"/>
    <p:sldLayoutId id="2147483686" r:id="rId6"/>
    <p:sldLayoutId id="2147483665" r:id="rId7"/>
    <p:sldLayoutId id="2147483664" r:id="rId8"/>
    <p:sldLayoutId id="2147483654" r:id="rId9"/>
    <p:sldLayoutId id="2147483649" r:id="rId10"/>
    <p:sldLayoutId id="2147483662" r:id="rId11"/>
    <p:sldLayoutId id="2147483687" r:id="rId12"/>
    <p:sldLayoutId id="2147483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diagramData" Target="../diagrams/data2.xml"/><Relationship Id="rId1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9.svg"/><Relationship Id="rId19" Type="http://schemas.openxmlformats.org/officeDocument/2006/relationships/image" Target="../media/image2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sv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689E60-046C-4512-9B1C-242CF4F3FB51}"/>
              </a:ext>
            </a:extLst>
          </p:cNvPr>
          <p:cNvSpPr/>
          <p:nvPr/>
        </p:nvSpPr>
        <p:spPr>
          <a:xfrm>
            <a:off x="3810336" y="4500502"/>
            <a:ext cx="4366727" cy="365518"/>
          </a:xfrm>
          <a:prstGeom prst="roundRect">
            <a:avLst/>
          </a:prstGeom>
          <a:solidFill>
            <a:srgbClr val="148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500" b="1" dirty="0">
                <a:latin typeface="Tahoma"/>
                <a:ea typeface="Tahoma"/>
                <a:cs typeface="Tahoma"/>
              </a:rPr>
              <a:t>Αναβάθμιση Υπηρεσίας - Άτλας 2.0</a:t>
            </a:r>
            <a:endParaRPr lang="en-US" dirty="0"/>
          </a:p>
        </p:txBody>
      </p:sp>
      <p:pic>
        <p:nvPicPr>
          <p:cNvPr id="2" name="Picture 1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E8B0C62B-48FA-5160-9601-EC8DE90C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034" y="307784"/>
            <a:ext cx="1495425" cy="495300"/>
          </a:xfrm>
          <a:prstGeom prst="rect">
            <a:avLst/>
          </a:prstGeom>
        </p:spPr>
      </p:pic>
      <p:pic>
        <p:nvPicPr>
          <p:cNvPr id="3" name="Picture 2" descr="A blue and red logo&#10;&#10;Description automatically generated">
            <a:extLst>
              <a:ext uri="{FF2B5EF4-FFF2-40B4-BE49-F238E27FC236}">
                <a16:creationId xmlns:a16="http://schemas.microsoft.com/office/drawing/2014/main" id="{E4B003B0-488F-B9E9-1223-488E758B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264" y="293840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 </a:t>
            </a:r>
            <a:r>
              <a:rPr lang="el-GR" sz="2400">
                <a:latin typeface="Tahoma"/>
                <a:ea typeface="Tahoma"/>
                <a:cs typeface="Tahoma"/>
              </a:rPr>
              <a:t>(Γενικά)</a:t>
            </a:r>
            <a:endParaRPr lang="el-GR" sz="2400">
              <a:ea typeface="Tahoma"/>
              <a:cs typeface="Tahoma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52870E5-C9D9-0250-C7FF-4EC18F74706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421019" y="959890"/>
            <a:ext cx="6068009" cy="2193869"/>
          </a:xfrm>
        </p:spPr>
        <p:txBody>
          <a:bodyPr lIns="91440" tIns="45720" rIns="91440" bIns="45720" anchor="t"/>
          <a:lstStyle/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Νέα δικτυακή πύλη</a:t>
            </a:r>
            <a:endParaRPr lang="el-GR" sz="1800">
              <a:solidFill>
                <a:srgbClr val="FF0000"/>
              </a:solidFill>
            </a:endParaRPr>
          </a:p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Στατιστικά πραγματικού χρόνου</a:t>
            </a:r>
            <a:endParaRPr lang="el-GR" sz="1800">
              <a:solidFill>
                <a:srgbClr val="FF0000"/>
              </a:solidFill>
            </a:endParaRP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Σύστημα ειδοποιήσεων</a:t>
            </a:r>
            <a:endParaRPr lang="el-GR" sz="1800"/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Νέα υποδομή Πληροφοριακού συστήματος</a:t>
            </a:r>
          </a:p>
          <a:p>
            <a:pPr marL="457200" lvl="1" indent="0">
              <a:buNone/>
            </a:pPr>
            <a:endParaRPr lang="el-GR" sz="2200"/>
          </a:p>
          <a:p>
            <a:pPr marL="1428750" lvl="2" indent="-285750">
              <a:buFont typeface="Wingdings"/>
              <a:buChar char="§"/>
            </a:pPr>
            <a:endParaRPr lang="el-GR" sz="2000"/>
          </a:p>
        </p:txBody>
      </p:sp>
      <p:pic>
        <p:nvPicPr>
          <p:cNvPr id="5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975F0FD-D77E-1F05-24E6-E11284F3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9" y="2659228"/>
            <a:ext cx="6938183" cy="357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red circle with black numbers and black text&#10;&#10;Description automatically generated">
            <a:extLst>
              <a:ext uri="{FF2B5EF4-FFF2-40B4-BE49-F238E27FC236}">
                <a16:creationId xmlns:a16="http://schemas.microsoft.com/office/drawing/2014/main" id="{2385510A-D156-D7B7-A3F8-6C876836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473" y="991404"/>
            <a:ext cx="5029199" cy="1634399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A7EF538B-8D3C-067E-5E26-2EBDCCE3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955" y="2565094"/>
            <a:ext cx="2222958" cy="365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39242ADD-BFAB-04C6-733F-EAD1F97F73D0}"/>
              </a:ext>
            </a:extLst>
          </p:cNvPr>
          <p:cNvSpPr/>
          <p:nvPr/>
        </p:nvSpPr>
        <p:spPr>
          <a:xfrm>
            <a:off x="6073938" y="1563463"/>
            <a:ext cx="817084" cy="872168"/>
          </a:xfrm>
          <a:prstGeom prst="ben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4EB4D4-5CCB-D069-A567-7E4D7C6382B2}"/>
              </a:ext>
            </a:extLst>
          </p:cNvPr>
          <p:cNvSpPr/>
          <p:nvPr/>
        </p:nvSpPr>
        <p:spPr>
          <a:xfrm>
            <a:off x="8061633" y="4057194"/>
            <a:ext cx="982337" cy="486578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7DE01-8E72-FBAE-6CD9-99264048D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5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119911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 </a:t>
            </a:r>
            <a:r>
              <a:rPr lang="el-GR" sz="2400">
                <a:latin typeface="Tahoma"/>
                <a:ea typeface="Tahoma"/>
                <a:cs typeface="Tahoma"/>
              </a:rPr>
              <a:t>(Φορείς Υποδοχής)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411838" y="858903"/>
            <a:ext cx="5558015" cy="1422687"/>
          </a:xfrm>
        </p:spPr>
        <p:txBody>
          <a:bodyPr lIns="91440" tIns="45720" rIns="91440" bIns="45720" anchor="t"/>
          <a:lstStyle/>
          <a:p>
            <a:pPr lvl="1"/>
            <a:r>
              <a:rPr lang="el-GR" sz="1800" dirty="0" err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Aνάρτηση</a:t>
            </a:r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λογότυπου</a:t>
            </a: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Συμπλήρωση περιγραφής φορέα/επιχείρησης</a:t>
            </a:r>
          </a:p>
          <a:p>
            <a:pPr lvl="1"/>
            <a:r>
              <a:rPr lang="el-GR" sz="1800" dirty="0">
                <a:latin typeface="Tahoma"/>
                <a:ea typeface="Tahoma"/>
                <a:cs typeface="Tahoma"/>
              </a:rPr>
              <a:t>Πιστοποίηση μέσω </a:t>
            </a:r>
            <a:r>
              <a:rPr lang="el-GR" sz="1800" dirty="0" err="1">
                <a:latin typeface="Tahoma"/>
                <a:ea typeface="Tahoma"/>
                <a:cs typeface="Tahoma"/>
              </a:rPr>
              <a:t>TaxisNET</a:t>
            </a:r>
            <a:endParaRPr lang="el-GR" sz="1800" dirty="0">
              <a:latin typeface="Tahoma"/>
              <a:ea typeface="Tahoma"/>
              <a:cs typeface="Tahoma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C115568-DEBE-20B8-FC0F-360C5590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79" y="1647021"/>
            <a:ext cx="5213978" cy="383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4A071C8-E202-5B3C-1B6A-27551A75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1" y="3553689"/>
            <a:ext cx="5598404" cy="192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80661CBD-22A7-29CB-CDD0-384CD182FB5A}"/>
              </a:ext>
            </a:extLst>
          </p:cNvPr>
          <p:cNvSpPr/>
          <p:nvPr/>
        </p:nvSpPr>
        <p:spPr>
          <a:xfrm>
            <a:off x="4999520" y="2389180"/>
            <a:ext cx="973156" cy="991517"/>
          </a:xfrm>
          <a:prstGeom prst="ben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B67F7-C9CC-FCDC-8FA7-D5BA40D49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11</a:t>
            </a:fld>
            <a:endParaRPr lang="en-GB"/>
          </a:p>
        </p:txBody>
      </p:sp>
      <p:pic>
        <p:nvPicPr>
          <p:cNvPr id="8" name="Picture 7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51282B8C-A52A-4EDB-A6A7-028C430A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823" y="108210"/>
            <a:ext cx="1495425" cy="495300"/>
          </a:xfrm>
          <a:prstGeom prst="rect">
            <a:avLst/>
          </a:prstGeom>
        </p:spPr>
      </p:pic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509742F9-0110-4564-A99F-0F0FE8AFF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053" y="94266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119911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 </a:t>
            </a:r>
            <a:r>
              <a:rPr lang="el-GR" sz="2400">
                <a:latin typeface="Tahoma"/>
                <a:ea typeface="Tahoma"/>
                <a:cs typeface="Tahoma"/>
              </a:rPr>
              <a:t>(Φορείς Υποδοχής)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411838" y="858903"/>
            <a:ext cx="5558015" cy="1422687"/>
          </a:xfrm>
        </p:spPr>
        <p:txBody>
          <a:bodyPr lIns="91440" tIns="45720" rIns="91440" bIns="45720" anchor="t"/>
          <a:lstStyle/>
          <a:p>
            <a:pPr lvl="1"/>
            <a:r>
              <a:rPr lang="el-GR" sz="1800" dirty="0" err="1">
                <a:latin typeface="Tahoma"/>
                <a:ea typeface="Tahoma"/>
                <a:cs typeface="Tahoma"/>
              </a:rPr>
              <a:t>Aνάρτηση</a:t>
            </a:r>
            <a:r>
              <a:rPr lang="el-GR" sz="1800" dirty="0">
                <a:latin typeface="Tahoma"/>
                <a:ea typeface="Tahoma"/>
                <a:cs typeface="Tahoma"/>
              </a:rPr>
              <a:t> λογότυπου</a:t>
            </a:r>
          </a:p>
          <a:p>
            <a:pPr lvl="1"/>
            <a:r>
              <a:rPr lang="el-GR" sz="1800" dirty="0">
                <a:latin typeface="Tahoma"/>
                <a:ea typeface="Tahoma"/>
                <a:cs typeface="Tahoma"/>
              </a:rPr>
              <a:t>Συμπλήρωση περιγραφής φορέα/επιχείρησης</a:t>
            </a: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Πιστοποίηση μέσω </a:t>
            </a:r>
            <a:r>
              <a:rPr lang="el-GR" sz="1800" dirty="0" err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TaxisNET</a:t>
            </a:r>
            <a:endParaRPr lang="el-GR" sz="18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28795B4B-B782-842B-BCF5-A5CEE694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4" y="2364723"/>
            <a:ext cx="7498814" cy="8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 screenshot of a phone&#10;&#10;Description automatically generated">
            <a:extLst>
              <a:ext uri="{FF2B5EF4-FFF2-40B4-BE49-F238E27FC236}">
                <a16:creationId xmlns:a16="http://schemas.microsoft.com/office/drawing/2014/main" id="{E6E66287-0798-CB42-F456-83340858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66" y="3373886"/>
            <a:ext cx="5791198" cy="238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40A7CFD0-D264-2CBF-93E7-E67132528D5D}"/>
              </a:ext>
            </a:extLst>
          </p:cNvPr>
          <p:cNvSpPr/>
          <p:nvPr/>
        </p:nvSpPr>
        <p:spPr>
          <a:xfrm rot="5400000">
            <a:off x="5019455" y="3334725"/>
            <a:ext cx="1064963" cy="881348"/>
          </a:xfrm>
          <a:prstGeom prst="bentUp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FC574-ADBA-6D5B-B924-0177A7EB0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12</a:t>
            </a:fld>
            <a:endParaRPr lang="en-GB"/>
          </a:p>
        </p:txBody>
      </p:sp>
      <p:pic>
        <p:nvPicPr>
          <p:cNvPr id="9" name="Picture 8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92B113AB-516A-43DB-9FA1-052076B48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095" y="112629"/>
            <a:ext cx="1495425" cy="495300"/>
          </a:xfrm>
          <a:prstGeom prst="rect">
            <a:avLst/>
          </a:prstGeom>
        </p:spPr>
      </p:pic>
      <p:pic>
        <p:nvPicPr>
          <p:cNvPr id="10" name="Picture 9" descr="A blue and red logo&#10;&#10;Description automatically generated">
            <a:extLst>
              <a:ext uri="{FF2B5EF4-FFF2-40B4-BE49-F238E27FC236}">
                <a16:creationId xmlns:a16="http://schemas.microsoft.com/office/drawing/2014/main" id="{5D249DCC-877B-4EBF-AB71-93040AEBB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325" y="98685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153041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 </a:t>
            </a:r>
            <a:r>
              <a:rPr lang="el-GR" sz="2400">
                <a:latin typeface="Tahoma"/>
                <a:ea typeface="Tahoma"/>
                <a:cs typeface="Tahoma"/>
              </a:rPr>
              <a:t>(Θέσεις Πρακτικής Άσκησης)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38392" y="923169"/>
            <a:ext cx="6072137" cy="2386664"/>
          </a:xfrm>
        </p:spPr>
        <p:txBody>
          <a:bodyPr lIns="91440" tIns="45720" rIns="91440" bIns="45720" anchor="t"/>
          <a:lstStyle/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Αναβάθμιση περιγραφής θέσης</a:t>
            </a:r>
            <a:endParaRPr lang="en-US" sz="18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Ένδειξη προσβασιμότητας από ΑμΕΑ</a:t>
            </a: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Λέξεις/κλειδιά σε θέσεις Πρακτικής Άσκησης</a:t>
            </a:r>
            <a:endParaRPr lang="en-US" sz="18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Νέα αντικείμενα θέσεων</a:t>
            </a:r>
            <a:endParaRPr lang="en-US" sz="18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lvl="1"/>
            <a:r>
              <a:rPr lang="el-GR" sz="1800" dirty="0">
                <a:latin typeface="Tahoma"/>
                <a:ea typeface="Tahoma"/>
                <a:cs typeface="Tahoma"/>
              </a:rPr>
              <a:t>Ημερομηνία απενεργοποίησης Πρακτικής Άσκησης</a:t>
            </a:r>
          </a:p>
          <a:p>
            <a:pPr lvl="1"/>
            <a:endParaRPr lang="el-GR" sz="1800" dirty="0"/>
          </a:p>
          <a:p>
            <a:pPr lvl="1"/>
            <a:endParaRPr lang="el-GR" sz="1800" dirty="0"/>
          </a:p>
          <a:p>
            <a:pPr lvl="1"/>
            <a:endParaRPr lang="el-GR" sz="1800" dirty="0"/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E2F426D-A0B6-0ACB-C2BC-51FCADF7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653" y="995169"/>
            <a:ext cx="6507295" cy="397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1E05135-4437-19DB-CDA8-7E6030D6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7" y="4508266"/>
            <a:ext cx="5368887" cy="109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DFD1F51D-E7DF-BBA4-98C4-7E3B19D7269E}"/>
              </a:ext>
            </a:extLst>
          </p:cNvPr>
          <p:cNvSpPr/>
          <p:nvPr/>
        </p:nvSpPr>
        <p:spPr>
          <a:xfrm rot="10800000">
            <a:off x="4263143" y="3593363"/>
            <a:ext cx="1211855" cy="734457"/>
          </a:xfrm>
          <a:prstGeom prst="bentUp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6D6B-78E9-EA82-44EB-9FD8D0129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13</a:t>
            </a:fld>
            <a:endParaRPr lang="en-GB"/>
          </a:p>
        </p:txBody>
      </p:sp>
      <p:pic>
        <p:nvPicPr>
          <p:cNvPr id="9" name="Picture 8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02793951-FDAA-4CC8-AC68-2206CBED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418" y="5613651"/>
            <a:ext cx="1495425" cy="495300"/>
          </a:xfrm>
          <a:prstGeom prst="rect">
            <a:avLst/>
          </a:prstGeom>
        </p:spPr>
      </p:pic>
      <p:pic>
        <p:nvPicPr>
          <p:cNvPr id="10" name="Picture 9" descr="A blue and red logo&#10;&#10;Description automatically generated">
            <a:extLst>
              <a:ext uri="{FF2B5EF4-FFF2-40B4-BE49-F238E27FC236}">
                <a16:creationId xmlns:a16="http://schemas.microsoft.com/office/drawing/2014/main" id="{BE9402FC-83A6-4F91-843C-9676ED75B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648" y="5599707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227585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 </a:t>
            </a:r>
            <a:r>
              <a:rPr lang="el-GR" sz="2400">
                <a:latin typeface="Tahoma"/>
                <a:ea typeface="Tahoma"/>
                <a:cs typeface="Tahoma"/>
              </a:rPr>
              <a:t>(Φοιτητές)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65934" y="923168"/>
            <a:ext cx="5833436" cy="1789917"/>
          </a:xfrm>
        </p:spPr>
        <p:txBody>
          <a:bodyPr lIns="91440" tIns="45720" rIns="91440" bIns="45720" anchor="t"/>
          <a:lstStyle/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Κατάρτιση βιογραφικού σημειώματος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Νέος μηχανισμός αναζήτησης θέσεων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Αποθήκευση αναζητήσεων 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Λήψη ενημερωτικών δελτίων (</a:t>
            </a:r>
            <a:r>
              <a:rPr lang="el-GR" sz="1800" err="1">
                <a:latin typeface="Tahoma"/>
                <a:ea typeface="Tahoma"/>
                <a:cs typeface="Tahoma"/>
              </a:rPr>
              <a:t>newsletter</a:t>
            </a:r>
            <a:r>
              <a:rPr lang="el-GR" sz="1800">
                <a:latin typeface="Tahoma"/>
                <a:ea typeface="Tahoma"/>
                <a:cs typeface="Tahoma"/>
              </a:rPr>
              <a:t>)</a:t>
            </a:r>
            <a:endParaRPr lang="el-GR" sz="1800"/>
          </a:p>
          <a:p>
            <a:pPr lvl="1"/>
            <a:r>
              <a:rPr lang="el-GR" sz="1800"/>
              <a:t>Αγαπημένες θέσεις</a:t>
            </a:r>
          </a:p>
          <a:p>
            <a:pPr lvl="1"/>
            <a:endParaRPr lang="el-GR" sz="1800"/>
          </a:p>
          <a:p>
            <a:pPr lvl="1"/>
            <a:endParaRPr lang="el-GR" sz="2200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26BC-A966-E5B6-D235-E9B9CDCCF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14</a:t>
            </a:fld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A37406D-A9EA-FDB4-8C6A-5E0EB875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09" y="1055994"/>
            <a:ext cx="4331464" cy="401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D1D709-7429-DDA2-CC67-87681A53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858" y="2588912"/>
            <a:ext cx="3486836" cy="360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06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227585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 </a:t>
            </a:r>
            <a:r>
              <a:rPr lang="el-GR" sz="2400">
                <a:latin typeface="Tahoma"/>
                <a:ea typeface="Tahoma"/>
                <a:cs typeface="Tahoma"/>
              </a:rPr>
              <a:t>(Φοιτητές)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65934" y="923168"/>
            <a:ext cx="5833436" cy="1789917"/>
          </a:xfrm>
        </p:spPr>
        <p:txBody>
          <a:bodyPr lIns="91440" tIns="45720" rIns="91440" bIns="45720" anchor="t"/>
          <a:lstStyle/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Κατάρτιση βιογραφικού σημειώματος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Νέος μηχανισμός αναζήτησης θέσεων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Αποθήκευση αναζητήσεων 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Λήψη ενημερωτικών δελτίων (</a:t>
            </a:r>
            <a:r>
              <a:rPr lang="el-GR" sz="1800" err="1">
                <a:latin typeface="Tahoma"/>
                <a:ea typeface="Tahoma"/>
                <a:cs typeface="Tahoma"/>
              </a:rPr>
              <a:t>newsletter</a:t>
            </a:r>
            <a:r>
              <a:rPr lang="el-GR" sz="1800">
                <a:latin typeface="Tahoma"/>
                <a:ea typeface="Tahoma"/>
                <a:cs typeface="Tahoma"/>
              </a:rPr>
              <a:t>)</a:t>
            </a:r>
            <a:endParaRPr lang="el-GR" sz="1800"/>
          </a:p>
          <a:p>
            <a:pPr lvl="1"/>
            <a:r>
              <a:rPr lang="el-GR" sz="1800"/>
              <a:t>Αγαπημένες θέσεις</a:t>
            </a:r>
          </a:p>
          <a:p>
            <a:pPr lvl="1"/>
            <a:endParaRPr lang="el-GR" sz="1800"/>
          </a:p>
          <a:p>
            <a:pPr lvl="1"/>
            <a:endParaRPr lang="el-GR" sz="2200"/>
          </a:p>
          <a:p>
            <a:endParaRPr lang="en-US"/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88060BD1-618B-4DD3-CC35-31FD58CC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19" y="1228342"/>
            <a:ext cx="4285563" cy="390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86DA13D-1BF6-48FB-6555-A205B0018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978" y="3516605"/>
            <a:ext cx="4175393" cy="251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F018928-B051-C1A4-9AAE-E98BCD52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917" y="3772301"/>
            <a:ext cx="783347" cy="3232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A7757-A407-C237-06BF-D27A3C114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15</a:t>
            </a:fld>
            <a:endParaRPr lang="en-GB"/>
          </a:p>
        </p:txBody>
      </p:sp>
      <p:pic>
        <p:nvPicPr>
          <p:cNvPr id="3" name="Picture 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38CCB3FC-E7B0-2248-12D3-B7B943C0A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274" y="2889919"/>
            <a:ext cx="638175" cy="619125"/>
          </a:xfrm>
          <a:prstGeom prst="rect">
            <a:avLst/>
          </a:prstGeom>
        </p:spPr>
      </p:pic>
      <p:pic>
        <p:nvPicPr>
          <p:cNvPr id="5" name="Picture 4" descr="A blue square with white w in the middle&#10;&#10;Description automatically generated">
            <a:extLst>
              <a:ext uri="{FF2B5EF4-FFF2-40B4-BE49-F238E27FC236}">
                <a16:creationId xmlns:a16="http://schemas.microsoft.com/office/drawing/2014/main" id="{846AB947-7194-EBB1-5DAF-DB59C1635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979" y="3463543"/>
            <a:ext cx="619125" cy="628650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DFB140B9-8684-ADA5-1D30-82D31B092F93}"/>
              </a:ext>
            </a:extLst>
          </p:cNvPr>
          <p:cNvSpPr/>
          <p:nvPr/>
        </p:nvSpPr>
        <p:spPr>
          <a:xfrm>
            <a:off x="3579659" y="2923855"/>
            <a:ext cx="146891" cy="114759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6FCAD03-182C-A6FE-9F1E-4860C2282541}"/>
              </a:ext>
            </a:extLst>
          </p:cNvPr>
          <p:cNvSpPr/>
          <p:nvPr/>
        </p:nvSpPr>
        <p:spPr>
          <a:xfrm>
            <a:off x="4041435" y="3255046"/>
            <a:ext cx="982337" cy="486578"/>
          </a:xfrm>
          <a:prstGeom prst="rightArrow">
            <a:avLst/>
          </a:prstGeom>
          <a:solidFill>
            <a:srgbClr val="F896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1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227585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 </a:t>
            </a:r>
            <a:r>
              <a:rPr lang="el-GR" sz="2400">
                <a:latin typeface="Tahoma"/>
                <a:ea typeface="Tahoma"/>
                <a:cs typeface="Tahoma"/>
              </a:rPr>
              <a:t>(Φοιτητές)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65934" y="923168"/>
            <a:ext cx="5833436" cy="1789917"/>
          </a:xfrm>
        </p:spPr>
        <p:txBody>
          <a:bodyPr lIns="91440" tIns="45720" rIns="91440" bIns="45720" anchor="t"/>
          <a:lstStyle/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Κατάρτιση βιογραφικού σημειώματος</a:t>
            </a:r>
          </a:p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Νέος μηχανισμός αναζήτησης θέσεων</a:t>
            </a:r>
          </a:p>
          <a:p>
            <a:pPr lvl="1"/>
            <a:r>
              <a:rPr lang="el-GR"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Αποθήκευση αναζητήσεων 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Λήψη ενημερωτικών δελτίων (</a:t>
            </a:r>
            <a:r>
              <a:rPr lang="el-GR" sz="1800" err="1">
                <a:latin typeface="Tahoma"/>
                <a:ea typeface="Tahoma"/>
                <a:cs typeface="Tahoma"/>
              </a:rPr>
              <a:t>newsletter</a:t>
            </a:r>
            <a:r>
              <a:rPr lang="el-GR" sz="1800">
                <a:latin typeface="Tahoma"/>
                <a:ea typeface="Tahoma"/>
                <a:cs typeface="Tahoma"/>
              </a:rPr>
              <a:t>)</a:t>
            </a:r>
            <a:endParaRPr lang="el-GR" sz="1800"/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Αγαπημένες θέσεις</a:t>
            </a:r>
          </a:p>
          <a:p>
            <a:pPr lvl="1"/>
            <a:endParaRPr lang="el-GR" sz="1800"/>
          </a:p>
          <a:p>
            <a:pPr lvl="1"/>
            <a:endParaRPr lang="el-GR" sz="2200"/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AEF3DF3-5EC7-EC64-03CE-420E1CF8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13" y="1465804"/>
            <a:ext cx="6499951" cy="421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A1F9-82C5-D7E0-36E8-298CB69D2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D771E-5738-461A-88F4-5B6A12C3FD86}"/>
              </a:ext>
            </a:extLst>
          </p:cNvPr>
          <p:cNvSpPr txBox="1"/>
          <p:nvPr/>
        </p:nvSpPr>
        <p:spPr>
          <a:xfrm>
            <a:off x="1220165" y="568565"/>
            <a:ext cx="577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600" b="1" baseline="30000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Αναζήτηση Φοιτητών - </a:t>
            </a:r>
            <a:r>
              <a:rPr lang="en-US" sz="3600" b="1" baseline="30000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Elasticsearch</a:t>
            </a:r>
            <a:endParaRPr kumimoji="0" lang="el-GR" sz="3600" b="1" i="0" u="none" strike="noStrike" kern="1200" cap="none" spc="0" normalizeH="0" baseline="30000" noProof="0" dirty="0">
              <a:ln>
                <a:noFill/>
              </a:ln>
              <a:solidFill>
                <a:srgbClr val="142C3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E0397-5D1C-4E28-8B2D-487EE3FF2F50}"/>
              </a:ext>
            </a:extLst>
          </p:cNvPr>
          <p:cNvSpPr txBox="1"/>
          <p:nvPr/>
        </p:nvSpPr>
        <p:spPr>
          <a:xfrm>
            <a:off x="1036078" y="1648184"/>
            <a:ext cx="5956393" cy="222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8613" lvl="0" indent="-342900">
              <a:lnSpc>
                <a:spcPct val="150000"/>
              </a:lnSpc>
              <a:spcBef>
                <a:spcPct val="10000"/>
              </a:spcBef>
              <a:buClr>
                <a:srgbClr val="FFAB40"/>
              </a:buClr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Αναζήτηση σε πραγματικό χρόνο</a:t>
            </a:r>
          </a:p>
          <a:p>
            <a:pPr marL="328613" lvl="0" indent="-342900">
              <a:lnSpc>
                <a:spcPct val="150000"/>
              </a:lnSpc>
              <a:spcBef>
                <a:spcPct val="10000"/>
              </a:spcBef>
              <a:buClr>
                <a:srgbClr val="FFAB40"/>
              </a:buClr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Γρήγορη αναζήτηση σε μεγάλα σύνολα δεδομένων</a:t>
            </a:r>
          </a:p>
          <a:p>
            <a:pPr marL="328613" lvl="0" indent="-342900">
              <a:lnSpc>
                <a:spcPct val="150000"/>
              </a:lnSpc>
              <a:spcBef>
                <a:spcPct val="10000"/>
              </a:spcBef>
              <a:buClr>
                <a:srgbClr val="FFAB40"/>
              </a:buClr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Αναζήτηση σε δομημένα κείμενα</a:t>
            </a:r>
          </a:p>
          <a:p>
            <a:pPr marL="328613" lvl="0" indent="-342900">
              <a:lnSpc>
                <a:spcPct val="150000"/>
              </a:lnSpc>
              <a:spcBef>
                <a:spcPct val="10000"/>
              </a:spcBef>
              <a:buClr>
                <a:srgbClr val="FFAB40"/>
              </a:buClr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Ανάλυση κειμένου</a:t>
            </a:r>
          </a:p>
          <a:p>
            <a:pPr marL="328613" lvl="0" indent="-342900">
              <a:lnSpc>
                <a:spcPct val="150000"/>
              </a:lnSpc>
              <a:spcBef>
                <a:spcPct val="10000"/>
              </a:spcBef>
              <a:buClr>
                <a:srgbClr val="FFAB40"/>
              </a:buClr>
              <a:buFont typeface="Wingdings" panose="05000000000000000000" pitchFamily="2" charset="2"/>
              <a:buChar char="§"/>
              <a:defRPr/>
            </a:pPr>
            <a:r>
              <a:rPr lang="el-GR" dirty="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Ταξινόμηση βάση σχετικότητας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272309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227585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 </a:t>
            </a:r>
            <a:r>
              <a:rPr lang="el-GR" sz="2400">
                <a:latin typeface="Tahoma"/>
                <a:ea typeface="Tahoma"/>
                <a:cs typeface="Tahoma"/>
              </a:rPr>
              <a:t>(Φοιτητές)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65934" y="923168"/>
            <a:ext cx="5833436" cy="1789917"/>
          </a:xfrm>
        </p:spPr>
        <p:txBody>
          <a:bodyPr lIns="91440" tIns="45720" rIns="91440" bIns="45720" anchor="t"/>
          <a:lstStyle/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Κατάρτιση βιογραφικού σημειώματος</a:t>
            </a:r>
          </a:p>
          <a:p>
            <a:pPr lvl="1"/>
            <a:r>
              <a:rPr lang="el-GR" sz="18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Νέος μηχανισμός αναζήτησης θέσεων</a:t>
            </a:r>
          </a:p>
          <a:p>
            <a:pPr lvl="1"/>
            <a:r>
              <a:rPr lang="el-GR" sz="1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Αποθήκευση αναζητήσεων </a:t>
            </a:r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Λήψη ενημερωτικών δελτίων (</a:t>
            </a:r>
            <a:r>
              <a:rPr lang="el-GR" sz="1800" err="1">
                <a:latin typeface="Tahoma"/>
                <a:ea typeface="Tahoma"/>
                <a:cs typeface="Tahoma"/>
              </a:rPr>
              <a:t>newsletter</a:t>
            </a:r>
            <a:r>
              <a:rPr lang="el-GR" sz="1800">
                <a:latin typeface="Tahoma"/>
                <a:ea typeface="Tahoma"/>
                <a:cs typeface="Tahoma"/>
              </a:rPr>
              <a:t>)</a:t>
            </a:r>
            <a:endParaRPr lang="el-GR" sz="1800"/>
          </a:p>
          <a:p>
            <a:pPr lvl="1"/>
            <a:r>
              <a:rPr lang="el-GR" sz="1800">
                <a:latin typeface="Tahoma"/>
                <a:ea typeface="Tahoma"/>
                <a:cs typeface="Tahoma"/>
              </a:rPr>
              <a:t>Αγαπημένες θέσεις</a:t>
            </a:r>
          </a:p>
          <a:p>
            <a:pPr lvl="1"/>
            <a:endParaRPr lang="el-GR" sz="1800"/>
          </a:p>
          <a:p>
            <a:pPr lvl="1"/>
            <a:endParaRPr lang="el-GR" sz="2200"/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1656E6-4AA6-1D22-9E6E-6DDDA38F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533" y="1500130"/>
            <a:ext cx="339245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D87C0F0-6654-76EC-290C-CB4D8BA7D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2" y="2932991"/>
            <a:ext cx="6096000" cy="187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E48AAB-FE76-86BB-69AF-70A62254C16C}"/>
              </a:ext>
            </a:extLst>
          </p:cNvPr>
          <p:cNvSpPr/>
          <p:nvPr/>
        </p:nvSpPr>
        <p:spPr>
          <a:xfrm>
            <a:off x="6518723" y="3564450"/>
            <a:ext cx="1101686" cy="52330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5EE6A-C822-DB44-BC91-14DAAC957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3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10227585" cy="522642"/>
          </a:xfrm>
        </p:spPr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 </a:t>
            </a:r>
            <a:r>
              <a:rPr lang="el-GR" sz="2400">
                <a:latin typeface="Tahoma"/>
                <a:ea typeface="Tahoma"/>
                <a:cs typeface="Tahoma"/>
              </a:rPr>
              <a:t>(Φοιτητές)</a:t>
            </a:r>
            <a:endParaRPr lang="el-GR" sz="2400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 b="0">
              <a:latin typeface="Tahoma"/>
              <a:ea typeface="Tahoma"/>
              <a:cs typeface="Tahoma"/>
            </a:endParaRPr>
          </a:p>
          <a:p>
            <a:endParaRPr lang="el-GR">
              <a:ea typeface="Tahoma"/>
              <a:cs typeface="Tahoma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40D426-3EC4-4F8B-8A2D-C3476E428A5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-365934" y="923168"/>
            <a:ext cx="5833436" cy="1789917"/>
          </a:xfrm>
        </p:spPr>
        <p:txBody>
          <a:bodyPr lIns="91440" tIns="45720" rIns="91440" bIns="45720" anchor="t"/>
          <a:lstStyle/>
          <a:p>
            <a:pPr lvl="1"/>
            <a:r>
              <a:rPr lang="el-GR" sz="1800" dirty="0">
                <a:latin typeface="Tahoma"/>
                <a:ea typeface="Tahoma"/>
                <a:cs typeface="Tahoma"/>
              </a:rPr>
              <a:t>Κατάρτιση βιογραφικού σημειώματος</a:t>
            </a:r>
          </a:p>
          <a:p>
            <a:pPr lvl="1"/>
            <a:r>
              <a:rPr lang="el-GR" sz="1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Νέος μηχανισμός αναζήτησης θέσεων</a:t>
            </a:r>
          </a:p>
          <a:p>
            <a:pPr lvl="1"/>
            <a:r>
              <a:rPr lang="el-GR" sz="1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Αποθήκευση αναζητήσεων</a:t>
            </a:r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lvl="1"/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Λήψη ενημερωτικών δελτίων (</a:t>
            </a:r>
            <a:r>
              <a:rPr lang="el-GR" sz="1800" dirty="0" err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newsletter</a:t>
            </a:r>
            <a:r>
              <a:rPr lang="el-GR" sz="18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)</a:t>
            </a:r>
            <a:endParaRPr lang="el-GR" sz="1800" dirty="0">
              <a:solidFill>
                <a:srgbClr val="FF0000"/>
              </a:solidFill>
            </a:endParaRPr>
          </a:p>
          <a:p>
            <a:pPr lvl="1"/>
            <a:r>
              <a:rPr lang="el-GR" sz="1800" dirty="0">
                <a:latin typeface="Tahoma"/>
                <a:ea typeface="Tahoma"/>
                <a:cs typeface="Tahoma"/>
              </a:rPr>
              <a:t>Αγαπημένες θέσεις</a:t>
            </a:r>
          </a:p>
          <a:p>
            <a:pPr lvl="1"/>
            <a:endParaRPr lang="el-GR" sz="1800" dirty="0"/>
          </a:p>
          <a:p>
            <a:pPr lvl="1"/>
            <a:endParaRPr lang="el-GR" sz="2200" dirty="0"/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1656E6-4AA6-1D22-9E6E-6DDDA38F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99" y="2666083"/>
            <a:ext cx="2731441" cy="330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6ED4D75-FF9F-8525-A4E6-7E079503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23" y="2739040"/>
            <a:ext cx="6452210" cy="251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5F99E21-FAD3-10F3-0E37-25D03BA3FAE2}"/>
              </a:ext>
            </a:extLst>
          </p:cNvPr>
          <p:cNvSpPr/>
          <p:nvPr/>
        </p:nvSpPr>
        <p:spPr>
          <a:xfrm>
            <a:off x="4120225" y="3741350"/>
            <a:ext cx="1110867" cy="459036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1A8B-61D6-F18D-BBFE-7EBD28D48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39E7-13F4-4BC0-BC8B-EE4DB77B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latin typeface="Tahoma"/>
                <a:ea typeface="Tahoma"/>
                <a:cs typeface="Tahoma"/>
              </a:rPr>
              <a:t>Πρ</a:t>
            </a:r>
            <a:r>
              <a:rPr lang="en-US">
                <a:latin typeface="Tahoma"/>
                <a:ea typeface="Tahoma"/>
                <a:cs typeface="Tahoma"/>
              </a:rPr>
              <a:t>α</a:t>
            </a:r>
            <a:r>
              <a:rPr lang="en-US" err="1">
                <a:latin typeface="Tahoma"/>
                <a:ea typeface="Tahoma"/>
                <a:cs typeface="Tahoma"/>
              </a:rPr>
              <a:t>κτική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Άσκηση</a:t>
            </a:r>
            <a:endParaRPr lang="en-US" err="1">
              <a:ea typeface="Tahoma"/>
              <a:cs typeface="Tahoma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B28672-5E7B-4256-9B41-CFD5404B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69" y="1520549"/>
            <a:ext cx="9541348" cy="43513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l-GR" sz="2800" b="1">
                <a:latin typeface="Tahoma"/>
                <a:ea typeface="Tahoma"/>
                <a:cs typeface="Tahoma"/>
              </a:rPr>
              <a:t>Οφέλη Φοιτητών</a:t>
            </a:r>
            <a:endParaRPr lang="el-GR" sz="2800" b="1"/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Επαγγελματική εμπειρία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Συμπληρωματική μάθηση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Δικτύωση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Εξέλιξη δεξιοτήτων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Προετοιμασία για την αγορά εργασίας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Ανάπτυξη αυτοπεποίθησης</a:t>
            </a:r>
          </a:p>
          <a:p>
            <a:pPr lvl="1"/>
            <a:r>
              <a:rPr lang="el-GR">
                <a:latin typeface="Tahoma"/>
                <a:ea typeface="Tahoma"/>
                <a:cs typeface="Tahoma"/>
              </a:rPr>
              <a:t>Αποσαφήνιση επαγγελματικών στόχων</a:t>
            </a:r>
          </a:p>
          <a:p>
            <a:pPr lvl="2"/>
            <a:endParaRPr lang="el-GR" sz="2000"/>
          </a:p>
          <a:p>
            <a:pPr marL="457200" lvl="1" indent="0">
              <a:buNone/>
            </a:pPr>
            <a:endParaRPr lang="el-GR" sz="2200"/>
          </a:p>
          <a:p>
            <a:pPr lvl="2"/>
            <a:endParaRPr lang="en-US"/>
          </a:p>
        </p:txBody>
      </p:sp>
      <p:pic>
        <p:nvPicPr>
          <p:cNvPr id="5" name="Picture 4" descr="student in his first day of internship surrounded by co workers">
            <a:extLst>
              <a:ext uri="{FF2B5EF4-FFF2-40B4-BE49-F238E27FC236}">
                <a16:creationId xmlns:a16="http://schemas.microsoft.com/office/drawing/2014/main" id="{D29A1D98-CDB5-3D3F-23D9-8F8D33E8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55" y="868069"/>
            <a:ext cx="3229855" cy="3229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C9971-5131-E3F6-EA8F-09DCCD781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2</a:t>
            </a:fld>
            <a:endParaRPr lang="en-GB"/>
          </a:p>
        </p:txBody>
      </p:sp>
      <p:pic>
        <p:nvPicPr>
          <p:cNvPr id="6" name="Picture 5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E94B3095-62CB-4DB0-8BE1-736DEBAF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817" y="5658133"/>
            <a:ext cx="1495425" cy="495300"/>
          </a:xfrm>
          <a:prstGeom prst="rect">
            <a:avLst/>
          </a:prstGeom>
        </p:spPr>
      </p:pic>
      <p:pic>
        <p:nvPicPr>
          <p:cNvPr id="7" name="Picture 6" descr="A blue and red logo&#10;&#10;Description automatically generated">
            <a:extLst>
              <a:ext uri="{FF2B5EF4-FFF2-40B4-BE49-F238E27FC236}">
                <a16:creationId xmlns:a16="http://schemas.microsoft.com/office/drawing/2014/main" id="{665F89EE-233B-4AA4-89E1-B3348E37E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047" y="5644189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BE71D-14D2-4929-83C0-B0877744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Στατιστικά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2EF85-073D-A1B5-B389-3C3DD9B1C341}"/>
              </a:ext>
            </a:extLst>
          </p:cNvPr>
          <p:cNvSpPr txBox="1"/>
          <p:nvPr/>
        </p:nvSpPr>
        <p:spPr>
          <a:xfrm>
            <a:off x="22660" y="911466"/>
            <a:ext cx="42419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Tahoma"/>
                <a:ea typeface="Calibri"/>
                <a:cs typeface="Calibri"/>
              </a:rPr>
              <a:t>Ενέργειες</a:t>
            </a:r>
            <a:r>
              <a:rPr lang="en-US" dirty="0">
                <a:solidFill>
                  <a:srgbClr val="FF0000"/>
                </a:solidFill>
                <a:latin typeface="Tahoma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/>
                <a:ea typeface="Calibri"/>
                <a:cs typeface="Calibri"/>
              </a:rPr>
              <a:t>Φοιτητών</a:t>
            </a:r>
            <a:endParaRPr lang="en-US" dirty="0">
              <a:solidFill>
                <a:srgbClr val="FF0000"/>
              </a:solidFill>
              <a:latin typeface="Tahoma"/>
              <a:ea typeface="Calibri"/>
              <a:cs typeface="Calibri"/>
            </a:endParaRPr>
          </a:p>
        </p:txBody>
      </p:sp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F77FC56B-AAB4-A61F-2119-119C62B4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809" y="1557209"/>
            <a:ext cx="5837103" cy="3660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E9A5B-503D-9A30-18CA-3ECC64443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776" y="1943501"/>
            <a:ext cx="19050" cy="2695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C0967-1747-B0FA-E0B7-1D848570DAC5}"/>
              </a:ext>
            </a:extLst>
          </p:cNvPr>
          <p:cNvSpPr txBox="1"/>
          <p:nvPr/>
        </p:nvSpPr>
        <p:spPr>
          <a:xfrm>
            <a:off x="385864" y="3292180"/>
            <a:ext cx="31746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Tahoma"/>
                <a:ea typeface="Calibri"/>
                <a:cs typeface="Calibri"/>
              </a:rPr>
              <a:t>Αγ</a:t>
            </a:r>
            <a:r>
              <a:rPr lang="en-GB" dirty="0">
                <a:latin typeface="Tahoma"/>
                <a:ea typeface="Calibri"/>
                <a:cs typeface="Calibri"/>
              </a:rPr>
              <a:t>απ</a:t>
            </a:r>
            <a:r>
              <a:rPr lang="en-GB" dirty="0" err="1">
                <a:latin typeface="Tahoma"/>
                <a:ea typeface="Calibri"/>
                <a:cs typeface="Calibri"/>
              </a:rPr>
              <a:t>ημένες</a:t>
            </a:r>
            <a:r>
              <a:rPr lang="en-GB" dirty="0">
                <a:latin typeface="Tahoma"/>
                <a:ea typeface="Calibri"/>
                <a:cs typeface="Calibri"/>
              </a:rPr>
              <a:t> </a:t>
            </a:r>
            <a:r>
              <a:rPr lang="en-GB" dirty="0" err="1">
                <a:latin typeface="Tahoma"/>
                <a:ea typeface="Calibri"/>
                <a:cs typeface="Calibri"/>
              </a:rPr>
              <a:t>Θέσεις</a:t>
            </a:r>
            <a:r>
              <a:rPr lang="en-GB" dirty="0">
                <a:latin typeface="Tahoma"/>
                <a:ea typeface="Calibri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Tahoma"/>
                <a:ea typeface="Calibri"/>
                <a:cs typeface="Calibri"/>
              </a:rPr>
              <a:t>50.800</a:t>
            </a:r>
            <a:r>
              <a:rPr lang="en-GB" dirty="0">
                <a:latin typeface="Tahoma"/>
                <a:ea typeface="Calibri"/>
                <a:cs typeface="Calibri"/>
              </a:rPr>
              <a:t> </a:t>
            </a:r>
            <a:r>
              <a:rPr lang="en-GB" dirty="0" err="1">
                <a:latin typeface="Tahoma"/>
                <a:ea typeface="Calibri"/>
                <a:cs typeface="Calibri"/>
              </a:rPr>
              <a:t>θέσεις</a:t>
            </a:r>
            <a:endParaRPr lang="en-GB" dirty="0">
              <a:latin typeface="Tahom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Tahoma"/>
                <a:ea typeface="Calibri"/>
                <a:cs typeface="Calibri"/>
              </a:rPr>
              <a:t>7.445</a:t>
            </a:r>
            <a:r>
              <a:rPr lang="en-GB" dirty="0">
                <a:latin typeface="Tahoma"/>
                <a:ea typeface="Calibri"/>
                <a:cs typeface="Calibri"/>
              </a:rPr>
              <a:t> </a:t>
            </a:r>
            <a:r>
              <a:rPr lang="en-GB" err="1">
                <a:latin typeface="Tahoma"/>
                <a:ea typeface="Calibri"/>
                <a:cs typeface="Calibri"/>
              </a:rPr>
              <a:t>φοιτητές</a:t>
            </a:r>
            <a:endParaRPr lang="en-GB">
              <a:latin typeface="Tahoma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D3ECF-D6A5-8E2E-F2AD-E5B85FE0AF3D}"/>
              </a:ext>
            </a:extLst>
          </p:cNvPr>
          <p:cNvSpPr txBox="1"/>
          <p:nvPr/>
        </p:nvSpPr>
        <p:spPr>
          <a:xfrm>
            <a:off x="385864" y="1942613"/>
            <a:ext cx="47629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err="1">
                <a:latin typeface="Tahoma"/>
                <a:ea typeface="Calibri"/>
                <a:cs typeface="Calibri"/>
              </a:rPr>
              <a:t>Αν</a:t>
            </a:r>
            <a:r>
              <a:rPr lang="en-GB">
                <a:latin typeface="Tahoma"/>
                <a:ea typeface="Calibri"/>
                <a:cs typeface="Calibri"/>
              </a:rPr>
              <a:t>α</a:t>
            </a:r>
            <a:r>
              <a:rPr lang="en-GB" err="1">
                <a:latin typeface="Tahoma"/>
                <a:ea typeface="Calibri"/>
                <a:cs typeface="Calibri"/>
              </a:rPr>
              <a:t>ζήτηση</a:t>
            </a:r>
            <a:r>
              <a:rPr lang="en-GB">
                <a:latin typeface="Tahoma"/>
                <a:ea typeface="Calibri"/>
                <a:cs typeface="Calibri"/>
              </a:rPr>
              <a:t> </a:t>
            </a:r>
            <a:r>
              <a:rPr lang="en-GB" err="1">
                <a:latin typeface="Tahoma"/>
                <a:ea typeface="Calibri"/>
                <a:cs typeface="Calibri"/>
              </a:rPr>
              <a:t>Θέσεων</a:t>
            </a:r>
            <a:r>
              <a:rPr lang="en-GB">
                <a:latin typeface="Tahoma"/>
                <a:ea typeface="Calibri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 err="1">
                <a:latin typeface="Tahoma"/>
                <a:ea typeface="Calibri"/>
                <a:cs typeface="Calibri"/>
              </a:rPr>
              <a:t>Αν</a:t>
            </a:r>
            <a:r>
              <a:rPr lang="en-GB">
                <a:latin typeface="Tahoma"/>
                <a:ea typeface="Calibri"/>
                <a:cs typeface="Calibri"/>
              </a:rPr>
              <a:t>αβ</a:t>
            </a:r>
            <a:r>
              <a:rPr lang="en-GB" err="1">
                <a:latin typeface="Tahoma"/>
                <a:ea typeface="Calibri"/>
                <a:cs typeface="Calibri"/>
              </a:rPr>
              <a:t>άθμιση</a:t>
            </a:r>
            <a:r>
              <a:rPr lang="en-GB">
                <a:latin typeface="Tahoma"/>
                <a:ea typeface="Calibri"/>
                <a:cs typeface="Calibri"/>
              </a:rPr>
              <a:t> ανα</a:t>
            </a:r>
            <a:r>
              <a:rPr lang="en-GB" err="1">
                <a:latin typeface="Tahoma"/>
                <a:ea typeface="Calibri"/>
                <a:cs typeface="Calibri"/>
              </a:rPr>
              <a:t>ζήτησης</a:t>
            </a:r>
            <a:r>
              <a:rPr lang="en-GB">
                <a:latin typeface="Tahoma"/>
                <a:ea typeface="Calibri"/>
                <a:cs typeface="Calibri"/>
              </a:rPr>
              <a:t> (03/2023)</a:t>
            </a:r>
          </a:p>
          <a:p>
            <a:pPr marL="285750" indent="-285750">
              <a:buFont typeface="Arial"/>
              <a:buChar char="•"/>
            </a:pPr>
            <a:r>
              <a:rPr lang="en-GB" err="1">
                <a:latin typeface="Tahoma"/>
                <a:ea typeface="Calibri"/>
                <a:cs typeface="Calibri"/>
              </a:rPr>
              <a:t>Αύξηση</a:t>
            </a:r>
            <a:r>
              <a:rPr lang="en-GB">
                <a:latin typeface="Tahoma"/>
                <a:ea typeface="Calibri"/>
                <a:cs typeface="Calibri"/>
              </a:rPr>
              <a:t> επ</a:t>
            </a:r>
            <a:r>
              <a:rPr lang="en-GB" err="1">
                <a:latin typeface="Tahoma"/>
                <a:ea typeface="Calibri"/>
                <a:cs typeface="Calibri"/>
              </a:rPr>
              <a:t>ισκεψιμότητ</a:t>
            </a:r>
            <a:r>
              <a:rPr lang="en-GB">
                <a:latin typeface="Tahoma"/>
                <a:ea typeface="Calibri"/>
                <a:cs typeface="Calibri"/>
              </a:rPr>
              <a:t>ας και ανα</a:t>
            </a:r>
            <a:r>
              <a:rPr lang="en-GB" err="1">
                <a:latin typeface="Tahoma"/>
                <a:ea typeface="Calibri"/>
                <a:cs typeface="Calibri"/>
              </a:rPr>
              <a:t>ζητήσεων</a:t>
            </a:r>
            <a:endParaRPr lang="en-GB">
              <a:latin typeface="Tahoma"/>
              <a:ea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D54E-F328-3DFB-AB3D-89AE4761F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7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EDD2C1-A131-4F3A-9C85-66FECEF37654}"/>
              </a:ext>
            </a:extLst>
          </p:cNvPr>
          <p:cNvSpPr/>
          <p:nvPr/>
        </p:nvSpPr>
        <p:spPr>
          <a:xfrm>
            <a:off x="1916221" y="4069428"/>
            <a:ext cx="4366727" cy="365518"/>
          </a:xfrm>
          <a:prstGeom prst="roundRect">
            <a:avLst/>
          </a:prstGeom>
          <a:solidFill>
            <a:srgbClr val="148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500" b="1">
                <a:latin typeface="Tahoma"/>
                <a:ea typeface="Tahoma"/>
                <a:cs typeface="Tahoma"/>
              </a:rPr>
              <a:t>Αναβάθμιση Υπηρεσίας - '</a:t>
            </a:r>
            <a:r>
              <a:rPr lang="el-GR" sz="1500" b="1" err="1">
                <a:latin typeface="Tahoma"/>
                <a:ea typeface="Tahoma"/>
                <a:cs typeface="Tahoma"/>
              </a:rPr>
              <a:t>Ατλας</a:t>
            </a:r>
            <a:r>
              <a:rPr lang="el-GR" sz="1500" b="1">
                <a:latin typeface="Tahoma"/>
                <a:ea typeface="Tahoma"/>
                <a:cs typeface="Tahoma"/>
              </a:rPr>
              <a:t> 2.0</a:t>
            </a:r>
            <a:endParaRPr lang="el-GR" sz="15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89EA7-DFC9-DDFF-F3E8-7CDDF8790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21</a:t>
            </a:fld>
            <a:endParaRPr lang="en-GB"/>
          </a:p>
        </p:txBody>
      </p:sp>
      <p:pic>
        <p:nvPicPr>
          <p:cNvPr id="4" name="Picture 3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6963AE18-9310-3265-15F9-428609E91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034" y="307784"/>
            <a:ext cx="1495425" cy="495300"/>
          </a:xfrm>
          <a:prstGeom prst="rect">
            <a:avLst/>
          </a:prstGeom>
        </p:spPr>
      </p:pic>
      <p:pic>
        <p:nvPicPr>
          <p:cNvPr id="7" name="Picture 6" descr="A blue and red logo&#10;&#10;Description automatically generated">
            <a:extLst>
              <a:ext uri="{FF2B5EF4-FFF2-40B4-BE49-F238E27FC236}">
                <a16:creationId xmlns:a16="http://schemas.microsoft.com/office/drawing/2014/main" id="{A3DFF022-89F3-B78C-B7DA-05661F51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264" y="293840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39E7-13F4-4BC0-BC8B-EE4DB77B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latin typeface="Tahoma"/>
                <a:ea typeface="Tahoma"/>
                <a:cs typeface="Tahoma"/>
              </a:rPr>
              <a:t>Πρ</a:t>
            </a:r>
            <a:r>
              <a:rPr lang="en-US">
                <a:latin typeface="Tahoma"/>
                <a:ea typeface="Tahoma"/>
                <a:cs typeface="Tahoma"/>
              </a:rPr>
              <a:t>α</a:t>
            </a:r>
            <a:r>
              <a:rPr lang="en-US" err="1">
                <a:latin typeface="Tahoma"/>
                <a:ea typeface="Tahoma"/>
                <a:cs typeface="Tahoma"/>
              </a:rPr>
              <a:t>κτική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Άσκηση</a:t>
            </a:r>
            <a:endParaRPr lang="en-US" b="0" err="1">
              <a:latin typeface="Tahoma"/>
              <a:ea typeface="Tahoma"/>
              <a:cs typeface="Tahoma"/>
            </a:endParaRPr>
          </a:p>
          <a:p>
            <a:endParaRPr lang="en-US">
              <a:ea typeface="Tahoma"/>
              <a:cs typeface="Tahoma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B28672-5E7B-4256-9B41-CFD5404B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4950" y="1715957"/>
            <a:ext cx="7912539" cy="24642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l-GR" sz="2800" b="1" dirty="0">
                <a:latin typeface="Tahoma"/>
                <a:ea typeface="Tahoma"/>
                <a:cs typeface="Tahoma"/>
              </a:rPr>
              <a:t>Οφέλη που προσφέρει η υπηρεσία Άτλας</a:t>
            </a:r>
            <a:endParaRPr lang="el-GR" sz="2800" b="1" dirty="0"/>
          </a:p>
          <a:p>
            <a:pPr marL="800100" lvl="1"/>
            <a:r>
              <a:rPr lang="el-GR" dirty="0">
                <a:latin typeface="Tahoma"/>
                <a:ea typeface="Tahoma"/>
                <a:cs typeface="Tahoma"/>
              </a:rPr>
              <a:t>Κεντρική βάση θέσεων πρακτικής άσκησης</a:t>
            </a:r>
            <a:endParaRPr lang="el-GR" dirty="0"/>
          </a:p>
          <a:p>
            <a:pPr marL="800100" lvl="1"/>
            <a:r>
              <a:rPr lang="el-GR" dirty="0">
                <a:latin typeface="Tahoma"/>
                <a:ea typeface="Tahoma"/>
                <a:cs typeface="Tahoma"/>
              </a:rPr>
              <a:t>Εξελιγμένη εμπειρία αναζήτησης</a:t>
            </a:r>
            <a:endParaRPr lang="el-GR" dirty="0"/>
          </a:p>
          <a:p>
            <a:pPr marL="800100" lvl="1"/>
            <a:r>
              <a:rPr lang="el-GR" dirty="0">
                <a:latin typeface="Tahoma"/>
                <a:ea typeface="Tahoma"/>
                <a:cs typeface="Tahoma"/>
              </a:rPr>
              <a:t>Εύκολη διαδικασία καταχώρισης θέσης</a:t>
            </a:r>
            <a:endParaRPr lang="el-GR" dirty="0"/>
          </a:p>
          <a:p>
            <a:pPr marL="800100" lvl="1"/>
            <a:r>
              <a:rPr lang="el-GR" dirty="0">
                <a:latin typeface="Tahoma"/>
                <a:ea typeface="Tahoma"/>
                <a:cs typeface="Tahoma"/>
              </a:rPr>
              <a:t>Ελαχιστοποίηση διαχειριστικού φόρτου</a:t>
            </a:r>
            <a:endParaRPr lang="el-GR" dirty="0"/>
          </a:p>
          <a:p>
            <a:pPr marL="800100" lvl="1"/>
            <a:r>
              <a:rPr lang="el-GR" dirty="0">
                <a:latin typeface="Tahoma"/>
                <a:ea typeface="Tahoma"/>
                <a:cs typeface="Tahoma"/>
              </a:rPr>
              <a:t>Περιορισμό γραφειοκρατίας</a:t>
            </a:r>
            <a:endParaRPr lang="el-GR" dirty="0"/>
          </a:p>
          <a:p>
            <a:pPr marL="1257300" lvl="2" indent="-342900"/>
            <a:endParaRPr lang="el-GR" sz="2000" dirty="0"/>
          </a:p>
          <a:p>
            <a:pPr marL="1257300" lvl="2" indent="-342900"/>
            <a:endParaRPr lang="el-GR" sz="2000" dirty="0"/>
          </a:p>
          <a:p>
            <a:pPr lvl="2"/>
            <a:endParaRPr lang="el-GR" sz="2000" dirty="0"/>
          </a:p>
          <a:p>
            <a:pPr marL="457200" lvl="1" indent="0">
              <a:buNone/>
            </a:pPr>
            <a:endParaRPr lang="el-GR" sz="2200" dirty="0"/>
          </a:p>
          <a:p>
            <a:pPr lvl="2"/>
            <a:endParaRPr lang="en-US" dirty="0"/>
          </a:p>
        </p:txBody>
      </p:sp>
      <p:pic>
        <p:nvPicPr>
          <p:cNvPr id="3" name="Picture 2" descr="an earth in orange, dark blue and a little light blue with lines that connect several points on it and transparent job logos floating on them">
            <a:extLst>
              <a:ext uri="{FF2B5EF4-FFF2-40B4-BE49-F238E27FC236}">
                <a16:creationId xmlns:a16="http://schemas.microsoft.com/office/drawing/2014/main" id="{9963D1E6-59F9-1BAA-328D-3D6121E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6" y="1686006"/>
            <a:ext cx="3031351" cy="3031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003DE-F4A1-65E9-0148-0F62D95D9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3</a:t>
            </a:fld>
            <a:endParaRPr lang="en-GB"/>
          </a:p>
        </p:txBody>
      </p:sp>
      <p:pic>
        <p:nvPicPr>
          <p:cNvPr id="6" name="Picture 5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9A576949-21AA-4A21-8D0D-EF30C193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823" y="330279"/>
            <a:ext cx="1495425" cy="495300"/>
          </a:xfrm>
          <a:prstGeom prst="rect">
            <a:avLst/>
          </a:prstGeom>
        </p:spPr>
      </p:pic>
      <p:pic>
        <p:nvPicPr>
          <p:cNvPr id="7" name="Picture 6" descr="A blue and red logo&#10;&#10;Description automatically generated">
            <a:extLst>
              <a:ext uri="{FF2B5EF4-FFF2-40B4-BE49-F238E27FC236}">
                <a16:creationId xmlns:a16="http://schemas.microsoft.com/office/drawing/2014/main" id="{06DC050D-D8D5-4A2E-AAED-0F7B40415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053" y="316335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4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BE71D-14D2-4929-83C0-B087774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11424"/>
            <a:ext cx="9009957" cy="522642"/>
          </a:xfrm>
        </p:spPr>
        <p:txBody>
          <a:bodyPr/>
          <a:lstStyle/>
          <a:p>
            <a:r>
              <a:rPr lang="el-GR"/>
              <a:t>Χρήστες και Σκοπός Προγράμματος</a:t>
            </a:r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515AE37-4A1B-4604-9FCA-495042101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6659"/>
              </p:ext>
            </p:extLst>
          </p:nvPr>
        </p:nvGraphicFramePr>
        <p:xfrm>
          <a:off x="-69934" y="1461270"/>
          <a:ext cx="7274789" cy="48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phic 15" descr="Briefcase">
            <a:extLst>
              <a:ext uri="{FF2B5EF4-FFF2-40B4-BE49-F238E27FC236}">
                <a16:creationId xmlns:a16="http://schemas.microsoft.com/office/drawing/2014/main" id="{3B10E953-1461-4C01-B0E4-F34C0A447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670" y="1987935"/>
            <a:ext cx="914400" cy="914400"/>
          </a:xfrm>
          <a:prstGeom prst="rect">
            <a:avLst/>
          </a:prstGeom>
        </p:spPr>
      </p:pic>
      <p:pic>
        <p:nvPicPr>
          <p:cNvPr id="18" name="Graphic 17" descr="Graduation cap">
            <a:extLst>
              <a:ext uri="{FF2B5EF4-FFF2-40B4-BE49-F238E27FC236}">
                <a16:creationId xmlns:a16="http://schemas.microsoft.com/office/drawing/2014/main" id="{F9B656FC-3D26-4ADB-933E-D10AA631D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680" y="3403174"/>
            <a:ext cx="914400" cy="914400"/>
          </a:xfrm>
          <a:prstGeom prst="rect">
            <a:avLst/>
          </a:prstGeom>
        </p:spPr>
      </p:pic>
      <p:pic>
        <p:nvPicPr>
          <p:cNvPr id="20" name="Graphic 19" descr="Court">
            <a:extLst>
              <a:ext uri="{FF2B5EF4-FFF2-40B4-BE49-F238E27FC236}">
                <a16:creationId xmlns:a16="http://schemas.microsoft.com/office/drawing/2014/main" id="{F4A55ED9-53A2-4AC9-920A-42992C392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670" y="4818414"/>
            <a:ext cx="914400" cy="9144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E77BE-9ACD-4542-A56B-D55030089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552605"/>
              </p:ext>
            </p:extLst>
          </p:nvPr>
        </p:nvGraphicFramePr>
        <p:xfrm>
          <a:off x="6654799" y="1374587"/>
          <a:ext cx="7019366" cy="467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D3B1091-FA44-4373-875D-988635E308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37483" y="5268247"/>
            <a:ext cx="914400" cy="9144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5" name="Slide Number Placeholder 94">
            <a:extLst>
              <a:ext uri="{FF2B5EF4-FFF2-40B4-BE49-F238E27FC236}">
                <a16:creationId xmlns:a16="http://schemas.microsoft.com/office/drawing/2014/main" id="{4F9B544B-E546-82A6-5985-78BB07413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4</a:t>
            </a:fld>
            <a:endParaRPr lang="en-GB"/>
          </a:p>
        </p:txBody>
      </p:sp>
      <p:pic>
        <p:nvPicPr>
          <p:cNvPr id="10" name="Picture 9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15C01E58-4702-49C1-BC0E-37A3733758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202" y="139040"/>
            <a:ext cx="1196849" cy="495300"/>
          </a:xfrm>
          <a:prstGeom prst="rect">
            <a:avLst/>
          </a:prstGeom>
        </p:spPr>
      </p:pic>
      <p:pic>
        <p:nvPicPr>
          <p:cNvPr id="11" name="Picture 10" descr="A blue and red logo&#10;&#10;Description automatically generated">
            <a:extLst>
              <a:ext uri="{FF2B5EF4-FFF2-40B4-BE49-F238E27FC236}">
                <a16:creationId xmlns:a16="http://schemas.microsoft.com/office/drawing/2014/main" id="{C1994632-8A0B-40D6-B438-E22E3E50558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64433" y="125096"/>
            <a:ext cx="663222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BE71D-14D2-4929-83C0-B0877744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Στατιστικά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2EF85-073D-A1B5-B389-3C3DD9B1C341}"/>
              </a:ext>
            </a:extLst>
          </p:cNvPr>
          <p:cNvSpPr txBox="1"/>
          <p:nvPr/>
        </p:nvSpPr>
        <p:spPr>
          <a:xfrm>
            <a:off x="22660" y="911466"/>
            <a:ext cx="4131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Πιστο</a:t>
            </a: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ποιήσεις Φορέων Υποδοχής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Tahoma"/>
                <a:ea typeface="Calibri"/>
                <a:cs typeface="Calibri"/>
              </a:rPr>
              <a:t>Αντιστοιχίσεις</a:t>
            </a:r>
            <a:r>
              <a:rPr lang="en-US" dirty="0">
                <a:latin typeface="Tahoma"/>
                <a:ea typeface="Calibri"/>
                <a:cs typeface="Calibri"/>
              </a:rPr>
              <a:t> </a:t>
            </a:r>
            <a:r>
              <a:rPr lang="en-US" dirty="0" err="1">
                <a:latin typeface="Tahoma"/>
                <a:ea typeface="Calibri"/>
                <a:cs typeface="Calibri"/>
              </a:rPr>
              <a:t>θέσεων</a:t>
            </a:r>
            <a:r>
              <a:rPr lang="en-US" dirty="0">
                <a:latin typeface="Tahoma"/>
                <a:ea typeface="Calibri"/>
                <a:cs typeface="Calibri"/>
              </a:rPr>
              <a:t> ΠΑ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F861-DEA4-7B48-7ECB-BDBF426B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5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AB5E2B-93EF-448C-B6BD-D9C45FB0A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144809"/>
              </p:ext>
            </p:extLst>
          </p:nvPr>
        </p:nvGraphicFramePr>
        <p:xfrm>
          <a:off x="252331" y="1791403"/>
          <a:ext cx="5541094" cy="402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4D1E13E8-2104-420E-9E7A-15F9AED7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95" y="193741"/>
            <a:ext cx="1495425" cy="495300"/>
          </a:xfrm>
          <a:prstGeom prst="rect">
            <a:avLst/>
          </a:prstGeom>
        </p:spPr>
      </p:pic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2484A62F-13A2-491A-B86D-F2CE24261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25" y="179797"/>
            <a:ext cx="828675" cy="50482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289DEFD-04D6-409A-B5C0-943D3869A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688414"/>
              </p:ext>
            </p:extLst>
          </p:nvPr>
        </p:nvGraphicFramePr>
        <p:xfrm>
          <a:off x="6095999" y="1791403"/>
          <a:ext cx="5774359" cy="402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632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7F68C2-A0FF-4836-9232-C0EE1AF7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l-GR">
                <a:latin typeface="Tahoma"/>
                <a:ea typeface="Tahoma"/>
                <a:cs typeface="Tahoma"/>
              </a:rPr>
              <a:t>Νέες Λειτουργικότητες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26C62-7362-38E1-CD9C-8AEC16BC2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6551-D37A-4E33-8815-6A0B7FED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l-GR" sz="2400" dirty="0">
                <a:latin typeface="Tahoma"/>
                <a:ea typeface="Tahoma"/>
                <a:cs typeface="Tahoma"/>
              </a:rPr>
              <a:t>ΑΤΛΑΣ 2.0</a:t>
            </a:r>
            <a:endParaRPr lang="el-GR" sz="2400" dirty="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4D2EC-45C6-2820-A0B3-C2B5D3784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ACB16-FA09-406E-9BE4-D927A8B5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37" y="334718"/>
            <a:ext cx="7438523" cy="1894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195D6-64CB-4EAC-A62A-1F674F352C51}"/>
              </a:ext>
            </a:extLst>
          </p:cNvPr>
          <p:cNvSpPr txBox="1"/>
          <p:nvPr/>
        </p:nvSpPr>
        <p:spPr>
          <a:xfrm>
            <a:off x="589093" y="2782669"/>
            <a:ext cx="11403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“Κεντρικές Ηλεκτρονικές Υπηρεσίες της πρακτικής άσκησης των φοιτητών της τριτοβάθμιας εκπαίδευσης – Επέκταση ΑΤΛΑΣ”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230D07-4BA7-45B4-8C38-171F0431BB44}"/>
              </a:ext>
            </a:extLst>
          </p:cNvPr>
          <p:cNvSpPr txBox="1"/>
          <p:nvPr/>
        </p:nvSpPr>
        <p:spPr>
          <a:xfrm>
            <a:off x="1201318" y="2060290"/>
            <a:ext cx="6130213" cy="287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ASP.NET Core 7.0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 err="1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Blazor</a:t>
            </a:r>
            <a:r>
              <a:rPr lang="en-US" sz="2800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Server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 err="1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Blazor</a:t>
            </a:r>
            <a:r>
              <a:rPr lang="en-US" sz="2800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aseline="30000" dirty="0" err="1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WebAssembly</a:t>
            </a:r>
            <a:endParaRPr lang="en-US" sz="2800" baseline="30000" dirty="0">
              <a:solidFill>
                <a:srgbClr val="142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Server 2022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Elasticsearch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60AEF-809E-4E44-85C9-1C3F16F1A299}"/>
              </a:ext>
            </a:extLst>
          </p:cNvPr>
          <p:cNvSpPr txBox="1"/>
          <p:nvPr/>
        </p:nvSpPr>
        <p:spPr>
          <a:xfrm>
            <a:off x="1201318" y="566693"/>
            <a:ext cx="386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Τεχνολογίες και </a:t>
            </a:r>
            <a:r>
              <a:rPr lang="en-US" sz="3600" b="1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</a:t>
            </a:r>
            <a:endParaRPr lang="el-GR" sz="3600" b="1" i="0" u="none" strike="noStrike" baseline="30000" dirty="0">
              <a:solidFill>
                <a:srgbClr val="142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0BA0E9-DC33-41AE-BCE1-B9EF2B749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839" y="2561790"/>
            <a:ext cx="1153532" cy="1153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76294-4FB9-4DF4-B690-5A5916E3F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30" y="2317646"/>
            <a:ext cx="1334985" cy="1334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8E266-4C94-4EA5-94C0-813447DA8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20" y="3852471"/>
            <a:ext cx="2166370" cy="156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31B5D-FF99-4457-8E7F-0B97438E6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535" y="3852471"/>
            <a:ext cx="2293706" cy="1408700"/>
          </a:xfrm>
          <a:prstGeom prst="rect">
            <a:avLst/>
          </a:prstGeom>
        </p:spPr>
      </p:pic>
      <p:pic>
        <p:nvPicPr>
          <p:cNvPr id="11" name="Picture 10" descr="A blue square with yellow stars and a black text&#10;&#10;Description automatically generated">
            <a:extLst>
              <a:ext uri="{FF2B5EF4-FFF2-40B4-BE49-F238E27FC236}">
                <a16:creationId xmlns:a16="http://schemas.microsoft.com/office/drawing/2014/main" id="{8211E6B0-690F-4B37-B81E-0C5B8B011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011" y="75812"/>
            <a:ext cx="1495425" cy="495300"/>
          </a:xfrm>
          <a:prstGeom prst="rect">
            <a:avLst/>
          </a:prstGeom>
        </p:spPr>
      </p:pic>
      <p:pic>
        <p:nvPicPr>
          <p:cNvPr id="12" name="Picture 11" descr="A blue and red logo&#10;&#10;Description automatically generated">
            <a:extLst>
              <a:ext uri="{FF2B5EF4-FFF2-40B4-BE49-F238E27FC236}">
                <a16:creationId xmlns:a16="http://schemas.microsoft.com/office/drawing/2014/main" id="{6932C05D-2B33-40AA-BC7E-58C31E955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5241" y="61868"/>
            <a:ext cx="828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CE5E75-FF67-48DE-8753-DC75A2B95562}"/>
              </a:ext>
            </a:extLst>
          </p:cNvPr>
          <p:cNvSpPr txBox="1"/>
          <p:nvPr/>
        </p:nvSpPr>
        <p:spPr>
          <a:xfrm>
            <a:off x="295836" y="571784"/>
            <a:ext cx="11988052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Page Application vs S</a:t>
            </a:r>
            <a:r>
              <a:rPr lang="en-US" sz="4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ingle </a:t>
            </a:r>
            <a:r>
              <a:rPr lang="fr-FR" sz="4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 Application (SPA)</a:t>
            </a:r>
            <a:r>
              <a:rPr lang="el-GR" sz="3600" b="1" i="0" u="none" strike="noStrike" baseline="30000" dirty="0">
                <a:solidFill>
                  <a:srgbClr val="142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58584F21-1052-4FA6-915A-70B834BA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1" y="2924182"/>
            <a:ext cx="4856626" cy="23216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FC3638-1093-4F72-A606-F6ED24A6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52" y="2924183"/>
            <a:ext cx="5139797" cy="2321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544EA-A2EE-4748-9184-63190FCDBA30}"/>
              </a:ext>
            </a:extLst>
          </p:cNvPr>
          <p:cNvSpPr txBox="1"/>
          <p:nvPr/>
        </p:nvSpPr>
        <p:spPr>
          <a:xfrm>
            <a:off x="1820411" y="5486401"/>
            <a:ext cx="264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Multiple Page Application</a:t>
            </a:r>
            <a:endParaRPr lang="el-G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B9988-7DDF-4EF8-9EC6-C84F5502E459}"/>
              </a:ext>
            </a:extLst>
          </p:cNvPr>
          <p:cNvSpPr txBox="1"/>
          <p:nvPr/>
        </p:nvSpPr>
        <p:spPr>
          <a:xfrm>
            <a:off x="8211432" y="5486401"/>
            <a:ext cx="240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Single Page Application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983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GRNET">
      <a:dk1>
        <a:srgbClr val="142C3F"/>
      </a:dk1>
      <a:lt1>
        <a:sysClr val="window" lastClr="FFFFFF"/>
      </a:lt1>
      <a:dk2>
        <a:srgbClr val="1488BC"/>
      </a:dk2>
      <a:lt2>
        <a:srgbClr val="FFFFFF"/>
      </a:lt2>
      <a:accent1>
        <a:srgbClr val="142C3F"/>
      </a:accent1>
      <a:accent2>
        <a:srgbClr val="179CD7"/>
      </a:accent2>
      <a:accent3>
        <a:srgbClr val="F5A63B"/>
      </a:accent3>
      <a:accent4>
        <a:srgbClr val="FAD3A0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F5CA57-3DD9-4CD3-8DE2-AA49FB2DED2B}"/>
</file>

<file path=customXml/itemProps2.xml><?xml version="1.0" encoding="utf-8"?>
<ds:datastoreItem xmlns:ds="http://schemas.openxmlformats.org/officeDocument/2006/customXml" ds:itemID="{7F31C807-5378-4A8F-9D26-C623DEF1D5E3}"/>
</file>

<file path=customXml/itemProps3.xml><?xml version="1.0" encoding="utf-8"?>
<ds:datastoreItem xmlns:ds="http://schemas.openxmlformats.org/officeDocument/2006/customXml" ds:itemID="{9830BA2B-4CC0-413C-8948-DE0C528E05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469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Open Sans</vt:lpstr>
      <vt:lpstr>Symbol</vt:lpstr>
      <vt:lpstr>Tahoma</vt:lpstr>
      <vt:lpstr>Wingdings</vt:lpstr>
      <vt:lpstr>Office Theme</vt:lpstr>
      <vt:lpstr>PowerPoint Presentation</vt:lpstr>
      <vt:lpstr>Πρακτική Άσκηση</vt:lpstr>
      <vt:lpstr>Πρακτική Άσκηση </vt:lpstr>
      <vt:lpstr>Χρήστες και Σκοπός Προγράμματος</vt:lpstr>
      <vt:lpstr>Στατιστικά</vt:lpstr>
      <vt:lpstr>Νέες Λειτουργικότητες</vt:lpstr>
      <vt:lpstr>ΑΤΛΑΣ 2.0</vt:lpstr>
      <vt:lpstr>PowerPoint Presentation</vt:lpstr>
      <vt:lpstr>PowerPoint Presentation</vt:lpstr>
      <vt:lpstr>Νέες λειτουργικότητες (Γενικά)</vt:lpstr>
      <vt:lpstr>Νέες λειτουργικότητες (Φορείς Υποδοχής) </vt:lpstr>
      <vt:lpstr>Νέες λειτουργικότητες (Φορείς Υποδοχής) </vt:lpstr>
      <vt:lpstr>Νέες λειτουργικότητες (Θέσεις Πρακτικής Άσκησης)  </vt:lpstr>
      <vt:lpstr>Νέες λειτουργικότητες (Φοιτητές)   </vt:lpstr>
      <vt:lpstr>Νέες λειτουργικότητες (Φοιτητές)   </vt:lpstr>
      <vt:lpstr>Νέες λειτουργικότητες (Φοιτητές)   </vt:lpstr>
      <vt:lpstr>PowerPoint Presentation</vt:lpstr>
      <vt:lpstr>Νέες λειτουργικότητες (Φοιτητές)   </vt:lpstr>
      <vt:lpstr>Νέες λειτουργικότητες (Φοιτητές)   </vt:lpstr>
      <vt:lpstr>Στατιστικά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Malouta</dc:creator>
  <cp:lastModifiedBy>Spyridon Papadopoulos</cp:lastModifiedBy>
  <cp:revision>40</cp:revision>
  <dcterms:created xsi:type="dcterms:W3CDTF">2022-10-17T11:46:32Z</dcterms:created>
  <dcterms:modified xsi:type="dcterms:W3CDTF">2023-11-29T11:38:13Z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